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257" r:id="rId2"/>
    <p:sldId id="364" r:id="rId3"/>
    <p:sldId id="439" r:id="rId4"/>
    <p:sldId id="445" r:id="rId5"/>
    <p:sldId id="316" r:id="rId6"/>
    <p:sldId id="328" r:id="rId7"/>
    <p:sldId id="329" r:id="rId8"/>
    <p:sldId id="330" r:id="rId9"/>
    <p:sldId id="333" r:id="rId10"/>
    <p:sldId id="334" r:id="rId11"/>
    <p:sldId id="335" r:id="rId12"/>
    <p:sldId id="337" r:id="rId13"/>
    <p:sldId id="332" r:id="rId14"/>
    <p:sldId id="361" r:id="rId15"/>
    <p:sldId id="317" r:id="rId16"/>
    <p:sldId id="344" r:id="rId17"/>
    <p:sldId id="345" r:id="rId18"/>
    <p:sldId id="346" r:id="rId19"/>
    <p:sldId id="440" r:id="rId20"/>
    <p:sldId id="347" r:id="rId21"/>
    <p:sldId id="348" r:id="rId22"/>
    <p:sldId id="349" r:id="rId23"/>
    <p:sldId id="311" r:id="rId24"/>
    <p:sldId id="385" r:id="rId25"/>
    <p:sldId id="350" r:id="rId26"/>
    <p:sldId id="356" r:id="rId27"/>
    <p:sldId id="389" r:id="rId28"/>
    <p:sldId id="274" r:id="rId29"/>
    <p:sldId id="275" r:id="rId30"/>
    <p:sldId id="386" r:id="rId31"/>
    <p:sldId id="387" r:id="rId32"/>
    <p:sldId id="434" r:id="rId33"/>
    <p:sldId id="279" r:id="rId34"/>
    <p:sldId id="326" r:id="rId35"/>
    <p:sldId id="331" r:id="rId36"/>
    <p:sldId id="377" r:id="rId37"/>
    <p:sldId id="327" r:id="rId38"/>
    <p:sldId id="390" r:id="rId39"/>
    <p:sldId id="391" r:id="rId40"/>
    <p:sldId id="290" r:id="rId41"/>
    <p:sldId id="289" r:id="rId42"/>
    <p:sldId id="393" r:id="rId43"/>
    <p:sldId id="394" r:id="rId44"/>
    <p:sldId id="315" r:id="rId45"/>
    <p:sldId id="396" r:id="rId46"/>
    <p:sldId id="397" r:id="rId47"/>
    <p:sldId id="398" r:id="rId48"/>
    <p:sldId id="399" r:id="rId49"/>
    <p:sldId id="400" r:id="rId50"/>
    <p:sldId id="401" r:id="rId51"/>
    <p:sldId id="402" r:id="rId52"/>
    <p:sldId id="300" r:id="rId53"/>
    <p:sldId id="403" r:id="rId54"/>
    <p:sldId id="404" r:id="rId55"/>
    <p:sldId id="405" r:id="rId56"/>
    <p:sldId id="446" r:id="rId57"/>
    <p:sldId id="406" r:id="rId58"/>
    <p:sldId id="407" r:id="rId59"/>
    <p:sldId id="408" r:id="rId60"/>
    <p:sldId id="409" r:id="rId61"/>
    <p:sldId id="308" r:id="rId62"/>
    <p:sldId id="309" r:id="rId63"/>
    <p:sldId id="310" r:id="rId64"/>
    <p:sldId id="410" r:id="rId65"/>
    <p:sldId id="312" r:id="rId66"/>
    <p:sldId id="313" r:id="rId67"/>
    <p:sldId id="314" r:id="rId68"/>
    <p:sldId id="411" r:id="rId69"/>
    <p:sldId id="412" r:id="rId70"/>
    <p:sldId id="413" r:id="rId71"/>
    <p:sldId id="322" r:id="rId72"/>
    <p:sldId id="414" r:id="rId73"/>
    <p:sldId id="447" r:id="rId74"/>
    <p:sldId id="415" r:id="rId75"/>
    <p:sldId id="416" r:id="rId76"/>
    <p:sldId id="324" r:id="rId77"/>
    <p:sldId id="417" r:id="rId78"/>
    <p:sldId id="444" r:id="rId79"/>
    <p:sldId id="419" r:id="rId80"/>
    <p:sldId id="436" r:id="rId81"/>
    <p:sldId id="437" r:id="rId82"/>
    <p:sldId id="438" r:id="rId83"/>
    <p:sldId id="441" r:id="rId84"/>
    <p:sldId id="442" r:id="rId85"/>
    <p:sldId id="443" r:id="rId86"/>
    <p:sldId id="435" r:id="rId87"/>
    <p:sldId id="420" r:id="rId88"/>
    <p:sldId id="421" r:id="rId89"/>
    <p:sldId id="422" r:id="rId90"/>
    <p:sldId id="431" r:id="rId91"/>
    <p:sldId id="423" r:id="rId92"/>
    <p:sldId id="424" r:id="rId93"/>
    <p:sldId id="433" r:id="rId94"/>
    <p:sldId id="425" r:id="rId95"/>
    <p:sldId id="426" r:id="rId96"/>
    <p:sldId id="427" r:id="rId97"/>
    <p:sldId id="428" r:id="rId98"/>
    <p:sldId id="429" r:id="rId99"/>
    <p:sldId id="430" r:id="rId100"/>
  </p:sldIdLst>
  <p:sldSz cx="9144000" cy="6858000" type="screen4x3"/>
  <p:notesSz cx="6858000" cy="9144000"/>
  <p:defaultTextStyle>
    <a:defPPr>
      <a:defRPr lang="nl-NL"/>
    </a:defPPr>
    <a:lvl1pPr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5pPr>
    <a:lvl6pPr marL="2286000" algn="l" defTabSz="914400" rtl="0" eaLnBrk="1" latinLnBrk="0" hangingPunct="1">
      <a:defRPr kern="1200">
        <a:solidFill>
          <a:schemeClr val="tx1"/>
        </a:solidFill>
        <a:latin typeface="Calibri" charset="0"/>
        <a:ea typeface="ヒラギノ角ゴ Pro W3" charset="-128"/>
        <a:cs typeface="+mn-cs"/>
      </a:defRPr>
    </a:lvl6pPr>
    <a:lvl7pPr marL="2743200" algn="l" defTabSz="914400" rtl="0" eaLnBrk="1" latinLnBrk="0" hangingPunct="1">
      <a:defRPr kern="1200">
        <a:solidFill>
          <a:schemeClr val="tx1"/>
        </a:solidFill>
        <a:latin typeface="Calibri" charset="0"/>
        <a:ea typeface="ヒラギノ角ゴ Pro W3" charset="-128"/>
        <a:cs typeface="+mn-cs"/>
      </a:defRPr>
    </a:lvl7pPr>
    <a:lvl8pPr marL="3200400" algn="l" defTabSz="914400" rtl="0" eaLnBrk="1" latinLnBrk="0" hangingPunct="1">
      <a:defRPr kern="1200">
        <a:solidFill>
          <a:schemeClr val="tx1"/>
        </a:solidFill>
        <a:latin typeface="Calibri" charset="0"/>
        <a:ea typeface="ヒラギノ角ゴ Pro W3" charset="-128"/>
        <a:cs typeface="+mn-cs"/>
      </a:defRPr>
    </a:lvl8pPr>
    <a:lvl9pPr marL="3657600" algn="l" defTabSz="914400" rtl="0" eaLnBrk="1" latinLnBrk="0" hangingPunct="1">
      <a:defRPr kern="1200">
        <a:solidFill>
          <a:schemeClr val="tx1"/>
        </a:solidFill>
        <a:latin typeface="Calibri"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08"/>
    <p:restoredTop sz="83364"/>
  </p:normalViewPr>
  <p:slideViewPr>
    <p:cSldViewPr snapToGrid="0" snapToObjects="1">
      <p:cViewPr varScale="1">
        <p:scale>
          <a:sx n="75" d="100"/>
          <a:sy n="75" d="100"/>
        </p:scale>
        <p:origin x="1064" y="17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1" d="100"/>
          <a:sy n="101" d="100"/>
        </p:scale>
        <p:origin x="355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4DC6314D-3258-6049-B429-8275F3832041}" type="datetimeFigureOut">
              <a:rPr lang="nl-NL" altLang="nl-NL"/>
              <a:pPr>
                <a:defRPr/>
              </a:pPr>
              <a:t>28-09-2021</a:t>
            </a:fld>
            <a:endParaRPr lang="nl-NL" alt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834CF9D3-4A23-6840-A92C-604DD7AC72EC}" type="slidenum">
              <a:rPr lang="nl-NL" altLang="nl-NL"/>
              <a:pPr>
                <a:defRPr/>
              </a:pPr>
              <a:t>‹#›</a:t>
            </a:fld>
            <a:endParaRPr lang="nl-NL" altLang="nl-NL"/>
          </a:p>
        </p:txBody>
      </p:sp>
    </p:spTree>
    <p:extLst>
      <p:ext uri="{BB962C8B-B14F-4D97-AF65-F5344CB8AC3E}">
        <p14:creationId xmlns:p14="http://schemas.microsoft.com/office/powerpoint/2010/main" val="20278675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8D66879D-278E-E945-9963-9A3D557C8D6A}" type="datetimeFigureOut">
              <a:rPr lang="nl-NL" altLang="nl-NL"/>
              <a:pPr>
                <a:defRPr/>
              </a:pPr>
              <a:t>28-09-2021</a:t>
            </a:fld>
            <a:endParaRPr lang="nl-NL" alt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2E05E6B2-A59B-8D41-B301-781237EFA184}" type="slidenum">
              <a:rPr lang="nl-NL" altLang="nl-NL"/>
              <a:pPr>
                <a:defRPr/>
              </a:pPr>
              <a:t>‹#›</a:t>
            </a:fld>
            <a:endParaRPr lang="nl-NL" altLang="nl-NL"/>
          </a:p>
        </p:txBody>
      </p:sp>
    </p:spTree>
    <p:extLst>
      <p:ext uri="{BB962C8B-B14F-4D97-AF65-F5344CB8AC3E}">
        <p14:creationId xmlns:p14="http://schemas.microsoft.com/office/powerpoint/2010/main" val="1461653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2</a:t>
            </a:fld>
            <a:endParaRPr lang="nl-NL" altLang="nl-NL"/>
          </a:p>
        </p:txBody>
      </p:sp>
    </p:spTree>
    <p:extLst>
      <p:ext uri="{BB962C8B-B14F-4D97-AF65-F5344CB8AC3E}">
        <p14:creationId xmlns:p14="http://schemas.microsoft.com/office/powerpoint/2010/main" val="618999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33</a:t>
            </a:fld>
            <a:endParaRPr lang="nl-NL" altLang="nl-NL"/>
          </a:p>
        </p:txBody>
      </p:sp>
    </p:spTree>
    <p:extLst>
      <p:ext uri="{BB962C8B-B14F-4D97-AF65-F5344CB8AC3E}">
        <p14:creationId xmlns:p14="http://schemas.microsoft.com/office/powerpoint/2010/main" val="324441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34</a:t>
            </a:fld>
            <a:endParaRPr lang="nl-NL" altLang="nl-NL"/>
          </a:p>
        </p:txBody>
      </p:sp>
    </p:spTree>
    <p:extLst>
      <p:ext uri="{BB962C8B-B14F-4D97-AF65-F5344CB8AC3E}">
        <p14:creationId xmlns:p14="http://schemas.microsoft.com/office/powerpoint/2010/main" val="65518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38</a:t>
            </a:fld>
            <a:endParaRPr lang="nl-NL" altLang="nl-NL"/>
          </a:p>
        </p:txBody>
      </p:sp>
    </p:spTree>
    <p:extLst>
      <p:ext uri="{BB962C8B-B14F-4D97-AF65-F5344CB8AC3E}">
        <p14:creationId xmlns:p14="http://schemas.microsoft.com/office/powerpoint/2010/main" val="388918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39</a:t>
            </a:fld>
            <a:endParaRPr lang="nl-NL" altLang="nl-NL"/>
          </a:p>
        </p:txBody>
      </p:sp>
    </p:spTree>
    <p:extLst>
      <p:ext uri="{BB962C8B-B14F-4D97-AF65-F5344CB8AC3E}">
        <p14:creationId xmlns:p14="http://schemas.microsoft.com/office/powerpoint/2010/main" val="133488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40</a:t>
            </a:fld>
            <a:endParaRPr lang="nl-NL" altLang="nl-NL"/>
          </a:p>
        </p:txBody>
      </p:sp>
    </p:spTree>
    <p:extLst>
      <p:ext uri="{BB962C8B-B14F-4D97-AF65-F5344CB8AC3E}">
        <p14:creationId xmlns:p14="http://schemas.microsoft.com/office/powerpoint/2010/main" val="84820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41</a:t>
            </a:fld>
            <a:endParaRPr lang="nl-NL" altLang="nl-NL"/>
          </a:p>
        </p:txBody>
      </p:sp>
    </p:spTree>
    <p:extLst>
      <p:ext uri="{BB962C8B-B14F-4D97-AF65-F5344CB8AC3E}">
        <p14:creationId xmlns:p14="http://schemas.microsoft.com/office/powerpoint/2010/main" val="301805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42</a:t>
            </a:fld>
            <a:endParaRPr lang="nl-NL" altLang="nl-NL"/>
          </a:p>
        </p:txBody>
      </p:sp>
    </p:spTree>
    <p:extLst>
      <p:ext uri="{BB962C8B-B14F-4D97-AF65-F5344CB8AC3E}">
        <p14:creationId xmlns:p14="http://schemas.microsoft.com/office/powerpoint/2010/main" val="2240333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43</a:t>
            </a:fld>
            <a:endParaRPr lang="nl-NL" altLang="nl-NL"/>
          </a:p>
        </p:txBody>
      </p:sp>
    </p:spTree>
    <p:extLst>
      <p:ext uri="{BB962C8B-B14F-4D97-AF65-F5344CB8AC3E}">
        <p14:creationId xmlns:p14="http://schemas.microsoft.com/office/powerpoint/2010/main" val="406141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44</a:t>
            </a:fld>
            <a:endParaRPr lang="nl-NL" altLang="nl-NL"/>
          </a:p>
        </p:txBody>
      </p:sp>
    </p:spTree>
    <p:extLst>
      <p:ext uri="{BB962C8B-B14F-4D97-AF65-F5344CB8AC3E}">
        <p14:creationId xmlns:p14="http://schemas.microsoft.com/office/powerpoint/2010/main" val="380273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45</a:t>
            </a:fld>
            <a:endParaRPr lang="nl-NL" altLang="nl-NL"/>
          </a:p>
        </p:txBody>
      </p:sp>
    </p:spTree>
    <p:extLst>
      <p:ext uri="{BB962C8B-B14F-4D97-AF65-F5344CB8AC3E}">
        <p14:creationId xmlns:p14="http://schemas.microsoft.com/office/powerpoint/2010/main" val="125523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9</a:t>
            </a:fld>
            <a:endParaRPr lang="nl-NL" altLang="nl-NL"/>
          </a:p>
        </p:txBody>
      </p:sp>
    </p:spTree>
    <p:extLst>
      <p:ext uri="{BB962C8B-B14F-4D97-AF65-F5344CB8AC3E}">
        <p14:creationId xmlns:p14="http://schemas.microsoft.com/office/powerpoint/2010/main" val="83063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47</a:t>
            </a:fld>
            <a:endParaRPr lang="nl-NL" altLang="nl-NL"/>
          </a:p>
        </p:txBody>
      </p:sp>
    </p:spTree>
    <p:extLst>
      <p:ext uri="{BB962C8B-B14F-4D97-AF65-F5344CB8AC3E}">
        <p14:creationId xmlns:p14="http://schemas.microsoft.com/office/powerpoint/2010/main" val="2349656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48</a:t>
            </a:fld>
            <a:endParaRPr lang="nl-NL" altLang="nl-NL"/>
          </a:p>
        </p:txBody>
      </p:sp>
    </p:spTree>
    <p:extLst>
      <p:ext uri="{BB962C8B-B14F-4D97-AF65-F5344CB8AC3E}">
        <p14:creationId xmlns:p14="http://schemas.microsoft.com/office/powerpoint/2010/main" val="3883302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49</a:t>
            </a:fld>
            <a:endParaRPr lang="nl-NL" altLang="nl-NL"/>
          </a:p>
        </p:txBody>
      </p:sp>
    </p:spTree>
    <p:extLst>
      <p:ext uri="{BB962C8B-B14F-4D97-AF65-F5344CB8AC3E}">
        <p14:creationId xmlns:p14="http://schemas.microsoft.com/office/powerpoint/2010/main" val="2493369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50</a:t>
            </a:fld>
            <a:endParaRPr lang="nl-NL" altLang="nl-NL"/>
          </a:p>
        </p:txBody>
      </p:sp>
    </p:spTree>
    <p:extLst>
      <p:ext uri="{BB962C8B-B14F-4D97-AF65-F5344CB8AC3E}">
        <p14:creationId xmlns:p14="http://schemas.microsoft.com/office/powerpoint/2010/main" val="20303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51</a:t>
            </a:fld>
            <a:endParaRPr lang="nl-NL" altLang="nl-NL"/>
          </a:p>
        </p:txBody>
      </p:sp>
    </p:spTree>
    <p:extLst>
      <p:ext uri="{BB962C8B-B14F-4D97-AF65-F5344CB8AC3E}">
        <p14:creationId xmlns:p14="http://schemas.microsoft.com/office/powerpoint/2010/main" val="1963973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52</a:t>
            </a:fld>
            <a:endParaRPr lang="nl-NL" altLang="nl-NL"/>
          </a:p>
        </p:txBody>
      </p:sp>
    </p:spTree>
    <p:extLst>
      <p:ext uri="{BB962C8B-B14F-4D97-AF65-F5344CB8AC3E}">
        <p14:creationId xmlns:p14="http://schemas.microsoft.com/office/powerpoint/2010/main" val="433514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53</a:t>
            </a:fld>
            <a:endParaRPr lang="nl-NL" altLang="nl-NL"/>
          </a:p>
        </p:txBody>
      </p:sp>
    </p:spTree>
    <p:extLst>
      <p:ext uri="{BB962C8B-B14F-4D97-AF65-F5344CB8AC3E}">
        <p14:creationId xmlns:p14="http://schemas.microsoft.com/office/powerpoint/2010/main" val="3348095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54</a:t>
            </a:fld>
            <a:endParaRPr lang="nl-NL" altLang="nl-NL"/>
          </a:p>
        </p:txBody>
      </p:sp>
    </p:spTree>
    <p:extLst>
      <p:ext uri="{BB962C8B-B14F-4D97-AF65-F5344CB8AC3E}">
        <p14:creationId xmlns:p14="http://schemas.microsoft.com/office/powerpoint/2010/main" val="965661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55</a:t>
            </a:fld>
            <a:endParaRPr lang="nl-NL" altLang="nl-NL"/>
          </a:p>
        </p:txBody>
      </p:sp>
    </p:spTree>
    <p:extLst>
      <p:ext uri="{BB962C8B-B14F-4D97-AF65-F5344CB8AC3E}">
        <p14:creationId xmlns:p14="http://schemas.microsoft.com/office/powerpoint/2010/main" val="1670671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58</a:t>
            </a:fld>
            <a:endParaRPr lang="nl-NL" altLang="nl-NL"/>
          </a:p>
        </p:txBody>
      </p:sp>
    </p:spTree>
    <p:extLst>
      <p:ext uri="{BB962C8B-B14F-4D97-AF65-F5344CB8AC3E}">
        <p14:creationId xmlns:p14="http://schemas.microsoft.com/office/powerpoint/2010/main" val="180886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12</a:t>
            </a:fld>
            <a:endParaRPr lang="nl-NL" altLang="nl-NL"/>
          </a:p>
        </p:txBody>
      </p:sp>
    </p:spTree>
    <p:extLst>
      <p:ext uri="{BB962C8B-B14F-4D97-AF65-F5344CB8AC3E}">
        <p14:creationId xmlns:p14="http://schemas.microsoft.com/office/powerpoint/2010/main" val="1043574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choice</a:t>
            </a:r>
            <a:r>
              <a:rPr lang="en-US" baseline="0" dirty="0"/>
              <a:t> is more restricted, there is less opportunity to fit noisy examples. </a:t>
            </a:r>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59</a:t>
            </a:fld>
            <a:endParaRPr lang="nl-NL" altLang="nl-NL"/>
          </a:p>
        </p:txBody>
      </p:sp>
    </p:spTree>
    <p:extLst>
      <p:ext uri="{BB962C8B-B14F-4D97-AF65-F5344CB8AC3E}">
        <p14:creationId xmlns:p14="http://schemas.microsoft.com/office/powerpoint/2010/main" val="161112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60</a:t>
            </a:fld>
            <a:endParaRPr lang="nl-NL" altLang="nl-NL"/>
          </a:p>
        </p:txBody>
      </p:sp>
    </p:spTree>
    <p:extLst>
      <p:ext uri="{BB962C8B-B14F-4D97-AF65-F5344CB8AC3E}">
        <p14:creationId xmlns:p14="http://schemas.microsoft.com/office/powerpoint/2010/main" val="1808785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61</a:t>
            </a:fld>
            <a:endParaRPr lang="nl-NL" altLang="nl-NL"/>
          </a:p>
        </p:txBody>
      </p:sp>
    </p:spTree>
    <p:extLst>
      <p:ext uri="{BB962C8B-B14F-4D97-AF65-F5344CB8AC3E}">
        <p14:creationId xmlns:p14="http://schemas.microsoft.com/office/powerpoint/2010/main" val="3750425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62</a:t>
            </a:fld>
            <a:endParaRPr lang="nl-NL" altLang="nl-NL"/>
          </a:p>
        </p:txBody>
      </p:sp>
    </p:spTree>
    <p:extLst>
      <p:ext uri="{BB962C8B-B14F-4D97-AF65-F5344CB8AC3E}">
        <p14:creationId xmlns:p14="http://schemas.microsoft.com/office/powerpoint/2010/main" val="2698008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63</a:t>
            </a:fld>
            <a:endParaRPr lang="nl-NL" altLang="nl-NL"/>
          </a:p>
        </p:txBody>
      </p:sp>
    </p:spTree>
    <p:extLst>
      <p:ext uri="{BB962C8B-B14F-4D97-AF65-F5344CB8AC3E}">
        <p14:creationId xmlns:p14="http://schemas.microsoft.com/office/powerpoint/2010/main" val="30026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64</a:t>
            </a:fld>
            <a:endParaRPr lang="nl-NL" altLang="nl-NL"/>
          </a:p>
        </p:txBody>
      </p:sp>
    </p:spTree>
    <p:extLst>
      <p:ext uri="{BB962C8B-B14F-4D97-AF65-F5344CB8AC3E}">
        <p14:creationId xmlns:p14="http://schemas.microsoft.com/office/powerpoint/2010/main" val="515865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65</a:t>
            </a:fld>
            <a:endParaRPr lang="nl-NL" altLang="nl-NL"/>
          </a:p>
        </p:txBody>
      </p:sp>
    </p:spTree>
    <p:extLst>
      <p:ext uri="{BB962C8B-B14F-4D97-AF65-F5344CB8AC3E}">
        <p14:creationId xmlns:p14="http://schemas.microsoft.com/office/powerpoint/2010/main" val="3794590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66</a:t>
            </a:fld>
            <a:endParaRPr lang="nl-NL" altLang="nl-NL"/>
          </a:p>
        </p:txBody>
      </p:sp>
    </p:spTree>
    <p:extLst>
      <p:ext uri="{BB962C8B-B14F-4D97-AF65-F5344CB8AC3E}">
        <p14:creationId xmlns:p14="http://schemas.microsoft.com/office/powerpoint/2010/main" val="3117668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67</a:t>
            </a:fld>
            <a:endParaRPr lang="nl-NL" altLang="nl-NL"/>
          </a:p>
        </p:txBody>
      </p:sp>
    </p:spTree>
    <p:extLst>
      <p:ext uri="{BB962C8B-B14F-4D97-AF65-F5344CB8AC3E}">
        <p14:creationId xmlns:p14="http://schemas.microsoft.com/office/powerpoint/2010/main" val="1471630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68</a:t>
            </a:fld>
            <a:endParaRPr lang="nl-NL" altLang="nl-NL"/>
          </a:p>
        </p:txBody>
      </p:sp>
    </p:spTree>
    <p:extLst>
      <p:ext uri="{BB962C8B-B14F-4D97-AF65-F5344CB8AC3E}">
        <p14:creationId xmlns:p14="http://schemas.microsoft.com/office/powerpoint/2010/main" val="2210571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24</a:t>
            </a:fld>
            <a:endParaRPr lang="nl-NL" altLang="nl-NL"/>
          </a:p>
        </p:txBody>
      </p:sp>
    </p:spTree>
    <p:extLst>
      <p:ext uri="{BB962C8B-B14F-4D97-AF65-F5344CB8AC3E}">
        <p14:creationId xmlns:p14="http://schemas.microsoft.com/office/powerpoint/2010/main" val="3763076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70</a:t>
            </a:fld>
            <a:endParaRPr lang="nl-NL" altLang="nl-NL"/>
          </a:p>
        </p:txBody>
      </p:sp>
    </p:spTree>
    <p:extLst>
      <p:ext uri="{BB962C8B-B14F-4D97-AF65-F5344CB8AC3E}">
        <p14:creationId xmlns:p14="http://schemas.microsoft.com/office/powerpoint/2010/main" val="3028401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71</a:t>
            </a:fld>
            <a:endParaRPr lang="nl-NL" altLang="nl-NL"/>
          </a:p>
        </p:txBody>
      </p:sp>
    </p:spTree>
    <p:extLst>
      <p:ext uri="{BB962C8B-B14F-4D97-AF65-F5344CB8AC3E}">
        <p14:creationId xmlns:p14="http://schemas.microsoft.com/office/powerpoint/2010/main" val="2582924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72</a:t>
            </a:fld>
            <a:endParaRPr lang="nl-NL" altLang="nl-NL"/>
          </a:p>
        </p:txBody>
      </p:sp>
    </p:spTree>
    <p:extLst>
      <p:ext uri="{BB962C8B-B14F-4D97-AF65-F5344CB8AC3E}">
        <p14:creationId xmlns:p14="http://schemas.microsoft.com/office/powerpoint/2010/main" val="765575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73</a:t>
            </a:fld>
            <a:endParaRPr lang="nl-NL" altLang="nl-NL"/>
          </a:p>
        </p:txBody>
      </p:sp>
    </p:spTree>
    <p:extLst>
      <p:ext uri="{BB962C8B-B14F-4D97-AF65-F5344CB8AC3E}">
        <p14:creationId xmlns:p14="http://schemas.microsoft.com/office/powerpoint/2010/main" val="1721007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74</a:t>
            </a:fld>
            <a:endParaRPr lang="nl-NL" altLang="nl-NL"/>
          </a:p>
        </p:txBody>
      </p:sp>
    </p:spTree>
    <p:extLst>
      <p:ext uri="{BB962C8B-B14F-4D97-AF65-F5344CB8AC3E}">
        <p14:creationId xmlns:p14="http://schemas.microsoft.com/office/powerpoint/2010/main" val="4212329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75</a:t>
            </a:fld>
            <a:endParaRPr lang="nl-NL" altLang="nl-NL"/>
          </a:p>
        </p:txBody>
      </p:sp>
    </p:spTree>
    <p:extLst>
      <p:ext uri="{BB962C8B-B14F-4D97-AF65-F5344CB8AC3E}">
        <p14:creationId xmlns:p14="http://schemas.microsoft.com/office/powerpoint/2010/main" val="812315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76</a:t>
            </a:fld>
            <a:endParaRPr lang="nl-NL" altLang="nl-NL"/>
          </a:p>
        </p:txBody>
      </p:sp>
    </p:spTree>
    <p:extLst>
      <p:ext uri="{BB962C8B-B14F-4D97-AF65-F5344CB8AC3E}">
        <p14:creationId xmlns:p14="http://schemas.microsoft.com/office/powerpoint/2010/main" val="1412941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77</a:t>
            </a:fld>
            <a:endParaRPr lang="nl-NL" altLang="nl-NL"/>
          </a:p>
        </p:txBody>
      </p:sp>
    </p:spTree>
    <p:extLst>
      <p:ext uri="{BB962C8B-B14F-4D97-AF65-F5344CB8AC3E}">
        <p14:creationId xmlns:p14="http://schemas.microsoft.com/office/powerpoint/2010/main" val="2471396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87</a:t>
            </a:fld>
            <a:endParaRPr lang="nl-NL" altLang="nl-NL"/>
          </a:p>
        </p:txBody>
      </p:sp>
    </p:spTree>
    <p:extLst>
      <p:ext uri="{BB962C8B-B14F-4D97-AF65-F5344CB8AC3E}">
        <p14:creationId xmlns:p14="http://schemas.microsoft.com/office/powerpoint/2010/main" val="2337095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88</a:t>
            </a:fld>
            <a:endParaRPr lang="nl-NL" altLang="nl-NL"/>
          </a:p>
        </p:txBody>
      </p:sp>
    </p:spTree>
    <p:extLst>
      <p:ext uri="{BB962C8B-B14F-4D97-AF65-F5344CB8AC3E}">
        <p14:creationId xmlns:p14="http://schemas.microsoft.com/office/powerpoint/2010/main" val="412847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28</a:t>
            </a:fld>
            <a:endParaRPr lang="nl-NL" altLang="nl-NL"/>
          </a:p>
        </p:txBody>
      </p:sp>
    </p:spTree>
    <p:extLst>
      <p:ext uri="{BB962C8B-B14F-4D97-AF65-F5344CB8AC3E}">
        <p14:creationId xmlns:p14="http://schemas.microsoft.com/office/powerpoint/2010/main" val="829089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89</a:t>
            </a:fld>
            <a:endParaRPr lang="nl-NL" altLang="nl-NL"/>
          </a:p>
        </p:txBody>
      </p:sp>
    </p:spTree>
    <p:extLst>
      <p:ext uri="{BB962C8B-B14F-4D97-AF65-F5344CB8AC3E}">
        <p14:creationId xmlns:p14="http://schemas.microsoft.com/office/powerpoint/2010/main" val="2040772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91</a:t>
            </a:fld>
            <a:endParaRPr lang="nl-NL" altLang="nl-NL"/>
          </a:p>
        </p:txBody>
      </p:sp>
    </p:spTree>
    <p:extLst>
      <p:ext uri="{BB962C8B-B14F-4D97-AF65-F5344CB8AC3E}">
        <p14:creationId xmlns:p14="http://schemas.microsoft.com/office/powerpoint/2010/main" val="1024422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92</a:t>
            </a:fld>
            <a:endParaRPr lang="nl-NL" altLang="nl-NL"/>
          </a:p>
        </p:txBody>
      </p:sp>
    </p:spTree>
    <p:extLst>
      <p:ext uri="{BB962C8B-B14F-4D97-AF65-F5344CB8AC3E}">
        <p14:creationId xmlns:p14="http://schemas.microsoft.com/office/powerpoint/2010/main" val="973657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94</a:t>
            </a:fld>
            <a:endParaRPr lang="nl-NL" altLang="nl-NL"/>
          </a:p>
        </p:txBody>
      </p:sp>
    </p:spTree>
    <p:extLst>
      <p:ext uri="{BB962C8B-B14F-4D97-AF65-F5344CB8AC3E}">
        <p14:creationId xmlns:p14="http://schemas.microsoft.com/office/powerpoint/2010/main" val="106898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96</a:t>
            </a:fld>
            <a:endParaRPr lang="nl-NL" altLang="nl-NL"/>
          </a:p>
        </p:txBody>
      </p:sp>
    </p:spTree>
    <p:extLst>
      <p:ext uri="{BB962C8B-B14F-4D97-AF65-F5344CB8AC3E}">
        <p14:creationId xmlns:p14="http://schemas.microsoft.com/office/powerpoint/2010/main" val="42984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29</a:t>
            </a:fld>
            <a:endParaRPr lang="nl-NL" altLang="nl-NL"/>
          </a:p>
        </p:txBody>
      </p:sp>
    </p:spTree>
    <p:extLst>
      <p:ext uri="{BB962C8B-B14F-4D97-AF65-F5344CB8AC3E}">
        <p14:creationId xmlns:p14="http://schemas.microsoft.com/office/powerpoint/2010/main" val="221287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30</a:t>
            </a:fld>
            <a:endParaRPr lang="nl-NL" altLang="nl-NL"/>
          </a:p>
        </p:txBody>
      </p:sp>
    </p:spTree>
    <p:extLst>
      <p:ext uri="{BB962C8B-B14F-4D97-AF65-F5344CB8AC3E}">
        <p14:creationId xmlns:p14="http://schemas.microsoft.com/office/powerpoint/2010/main" val="228777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31</a:t>
            </a:fld>
            <a:endParaRPr lang="nl-NL" altLang="nl-NL"/>
          </a:p>
        </p:txBody>
      </p:sp>
    </p:spTree>
    <p:extLst>
      <p:ext uri="{BB962C8B-B14F-4D97-AF65-F5344CB8AC3E}">
        <p14:creationId xmlns:p14="http://schemas.microsoft.com/office/powerpoint/2010/main" val="226567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05E6B2-A59B-8D41-B301-781237EFA184}" type="slidenum">
              <a:rPr lang="nl-NL" altLang="nl-NL" smtClean="0"/>
              <a:pPr>
                <a:defRPr/>
              </a:pPr>
              <a:t>32</a:t>
            </a:fld>
            <a:endParaRPr lang="nl-NL" altLang="nl-NL"/>
          </a:p>
        </p:txBody>
      </p:sp>
    </p:spTree>
    <p:extLst>
      <p:ext uri="{BB962C8B-B14F-4D97-AF65-F5344CB8AC3E}">
        <p14:creationId xmlns:p14="http://schemas.microsoft.com/office/powerpoint/2010/main" val="1279177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Variant 1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92125"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8" y="1622418"/>
            <a:ext cx="3593127" cy="1964191"/>
          </a:xfrm>
          <a:prstGeom prst="rect">
            <a:avLst/>
          </a:prstGeom>
        </p:spPr>
        <p:txBody>
          <a:bodyPr anchor="t">
            <a:norm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3677792"/>
            <a:ext cx="3150256" cy="2704778"/>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20079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pagina C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el 2"/>
          <p:cNvSpPr>
            <a:spLocks noGrp="1"/>
          </p:cNvSpPr>
          <p:nvPr>
            <p:ph type="subTitle" idx="1"/>
          </p:nvPr>
        </p:nvSpPr>
        <p:spPr>
          <a:xfrm>
            <a:off x="364711" y="695559"/>
            <a:ext cx="6773337" cy="1524006"/>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
        <p:nvSpPr>
          <p:cNvPr id="8"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7058F507-FBDB-EB4D-B522-1F4DAE60C426}" type="slidenum">
              <a:rPr lang="nl-NL" altLang="nl-NL"/>
              <a:pPr>
                <a:defRPr/>
              </a:pPr>
              <a:t>‹#›</a:t>
            </a:fld>
            <a:endParaRPr lang="nl-NL" altLang="nl-NL"/>
          </a:p>
        </p:txBody>
      </p:sp>
    </p:spTree>
    <p:extLst>
      <p:ext uri="{BB962C8B-B14F-4D97-AF65-F5344CB8AC3E}">
        <p14:creationId xmlns:p14="http://schemas.microsoft.com/office/powerpoint/2010/main" val="119585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pagina C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el 2"/>
          <p:cNvSpPr>
            <a:spLocks noGrp="1"/>
          </p:cNvSpPr>
          <p:nvPr>
            <p:ph type="subTitle" idx="1"/>
          </p:nvPr>
        </p:nvSpPr>
        <p:spPr>
          <a:xfrm>
            <a:off x="364712" y="695559"/>
            <a:ext cx="5536556" cy="2521774"/>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9"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solidFill>
                  <a:schemeClr val="bg1"/>
                </a:solidFill>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6A88B265-A1B3-3F43-BC04-BA7A6E54F1EE}" type="slidenum">
              <a:rPr lang="nl-NL" altLang="nl-NL"/>
              <a:pPr>
                <a:defRPr/>
              </a:pPr>
              <a:t>‹#›</a:t>
            </a:fld>
            <a:endParaRPr lang="nl-NL" altLang="nl-NL"/>
          </a:p>
        </p:txBody>
      </p:sp>
    </p:spTree>
    <p:extLst>
      <p:ext uri="{BB962C8B-B14F-4D97-AF65-F5344CB8AC3E}">
        <p14:creationId xmlns:p14="http://schemas.microsoft.com/office/powerpoint/2010/main" val="491920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pagina C Variant 4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el 2"/>
          <p:cNvSpPr>
            <a:spLocks noGrp="1"/>
          </p:cNvSpPr>
          <p:nvPr>
            <p:ph type="subTitle" idx="1"/>
          </p:nvPr>
        </p:nvSpPr>
        <p:spPr>
          <a:xfrm>
            <a:off x="1401550" y="5012271"/>
            <a:ext cx="6773337" cy="1430866"/>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7"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1C0A2C7E-6FCC-7C43-B343-0E351804893F}" type="slidenum">
              <a:rPr lang="nl-NL" altLang="nl-NL"/>
              <a:pPr>
                <a:defRPr/>
              </a:pPr>
              <a:t>‹#›</a:t>
            </a:fld>
            <a:endParaRPr lang="nl-NL" altLang="nl-NL"/>
          </a:p>
        </p:txBody>
      </p:sp>
    </p:spTree>
    <p:extLst>
      <p:ext uri="{BB962C8B-B14F-4D97-AF65-F5344CB8AC3E}">
        <p14:creationId xmlns:p14="http://schemas.microsoft.com/office/powerpoint/2010/main" val="203844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19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84188"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8" y="1622418"/>
            <a:ext cx="3593127" cy="1964191"/>
          </a:xfrm>
          <a:prstGeom prst="rect">
            <a:avLst/>
          </a:prstGeom>
        </p:spPr>
        <p:txBody>
          <a:bodyPr anchor="t">
            <a:norm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3677792"/>
            <a:ext cx="3150256" cy="2704778"/>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1049780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84188"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7" y="1163263"/>
            <a:ext cx="5871601" cy="1234800"/>
          </a:xfrm>
          <a:prstGeom prst="rect">
            <a:avLst/>
          </a:prstGeom>
        </p:spPr>
        <p:txBody>
          <a:bodyPr anchor="t">
            <a:no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2558735"/>
            <a:ext cx="5871600" cy="1234800"/>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20831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pagina A Variant 1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39075" y="153988"/>
            <a:ext cx="11255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jdelijke aanduiding voor inhoud 3"/>
          <p:cNvSpPr>
            <a:spLocks noGrp="1"/>
          </p:cNvSpPr>
          <p:nvPr>
            <p:ph sz="half" idx="2"/>
          </p:nvPr>
        </p:nvSpPr>
        <p:spPr>
          <a:xfrm>
            <a:off x="343409" y="1129719"/>
            <a:ext cx="8250257"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6"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B0B43513-D02F-4D41-AB37-CEA7021E9403}" type="slidenum">
              <a:rPr lang="nl-NL" altLang="nl-NL"/>
              <a:pPr>
                <a:defRPr/>
              </a:pPr>
              <a:t>‹#›</a:t>
            </a:fld>
            <a:endParaRPr lang="nl-NL" altLang="nl-NL"/>
          </a:p>
        </p:txBody>
      </p:sp>
    </p:spTree>
    <p:extLst>
      <p:ext uri="{BB962C8B-B14F-4D97-AF65-F5344CB8AC3E}">
        <p14:creationId xmlns:p14="http://schemas.microsoft.com/office/powerpoint/2010/main" val="91441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pagina A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39075" y="153988"/>
            <a:ext cx="11255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jdelijke aanduiding voor inhoud 3"/>
          <p:cNvSpPr>
            <a:spLocks noGrp="1"/>
          </p:cNvSpPr>
          <p:nvPr>
            <p:ph sz="half" idx="2"/>
          </p:nvPr>
        </p:nvSpPr>
        <p:spPr>
          <a:xfrm>
            <a:off x="2336804" y="1129719"/>
            <a:ext cx="6349999"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7"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37029C89-F7C1-CC4B-AC3A-90D329E1A501}" type="slidenum">
              <a:rPr lang="nl-NL" altLang="nl-NL"/>
              <a:pPr>
                <a:defRPr/>
              </a:pPr>
              <a:t>‹#›</a:t>
            </a:fld>
            <a:endParaRPr lang="nl-NL" altLang="nl-NL"/>
          </a:p>
        </p:txBody>
      </p:sp>
    </p:spTree>
    <p:extLst>
      <p:ext uri="{BB962C8B-B14F-4D97-AF65-F5344CB8AC3E}">
        <p14:creationId xmlns:p14="http://schemas.microsoft.com/office/powerpoint/2010/main" val="125048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pagina B Variant 1 PMS137">
    <p:spTree>
      <p:nvGrpSpPr>
        <p:cNvPr id="1" name=""/>
        <p:cNvGrpSpPr/>
        <p:nvPr/>
      </p:nvGrpSpPr>
      <p:grpSpPr>
        <a:xfrm>
          <a:off x="0" y="0"/>
          <a:ext cx="0" cy="0"/>
          <a:chOff x="0" y="0"/>
          <a:chExt cx="0" cy="0"/>
        </a:xfrm>
      </p:grpSpPr>
      <p:pic>
        <p:nvPicPr>
          <p:cNvPr id="4" name="Afbeelding 1" descr="tue_contentpagina_a_vs1_warm_red.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jdelijke aanduiding voor inhoud 3"/>
          <p:cNvSpPr>
            <a:spLocks noGrp="1"/>
          </p:cNvSpPr>
          <p:nvPr>
            <p:ph sz="half" idx="2"/>
          </p:nvPr>
        </p:nvSpPr>
        <p:spPr>
          <a:xfrm>
            <a:off x="343410" y="1129719"/>
            <a:ext cx="5219002"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5"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01F64C25-BBFB-F544-A12F-82BBB58BAFE5}" type="slidenum">
              <a:rPr lang="nl-NL" altLang="nl-NL"/>
              <a:pPr>
                <a:defRPr/>
              </a:pPr>
              <a:t>‹#›</a:t>
            </a:fld>
            <a:endParaRPr lang="nl-NL" altLang="nl-NL"/>
          </a:p>
        </p:txBody>
      </p:sp>
    </p:spTree>
    <p:extLst>
      <p:ext uri="{BB962C8B-B14F-4D97-AF65-F5344CB8AC3E}">
        <p14:creationId xmlns:p14="http://schemas.microsoft.com/office/powerpoint/2010/main" val="159035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pagina B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jdelijke aanduiding voor inhoud 3"/>
          <p:cNvSpPr>
            <a:spLocks noGrp="1"/>
          </p:cNvSpPr>
          <p:nvPr>
            <p:ph sz="half" idx="2"/>
          </p:nvPr>
        </p:nvSpPr>
        <p:spPr>
          <a:xfrm>
            <a:off x="3699933" y="1129719"/>
            <a:ext cx="4986870"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5"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403719C9-0A62-9B42-AF7B-FC7B694BEA9E}" type="slidenum">
              <a:rPr lang="nl-NL" altLang="nl-NL"/>
              <a:pPr>
                <a:defRPr/>
              </a:pPr>
              <a:t>‹#›</a:t>
            </a:fld>
            <a:endParaRPr lang="nl-NL" altLang="nl-NL"/>
          </a:p>
        </p:txBody>
      </p:sp>
    </p:spTree>
    <p:extLst>
      <p:ext uri="{BB962C8B-B14F-4D97-AF65-F5344CB8AC3E}">
        <p14:creationId xmlns:p14="http://schemas.microsoft.com/office/powerpoint/2010/main" val="155931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pagina B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jdelijke aanduiding voor inhoud 3"/>
          <p:cNvSpPr>
            <a:spLocks noGrp="1"/>
          </p:cNvSpPr>
          <p:nvPr>
            <p:ph sz="half" idx="2"/>
          </p:nvPr>
        </p:nvSpPr>
        <p:spPr>
          <a:xfrm>
            <a:off x="3691004" y="1129719"/>
            <a:ext cx="5219002" cy="5194127"/>
          </a:xfrm>
          <a:prstGeom prst="rect">
            <a:avLst/>
          </a:prstGeom>
        </p:spPr>
        <p:txBody>
          <a:bodyPr>
            <a:normAutofit/>
          </a:bodyPr>
          <a:lstStyle>
            <a:lvl1pPr>
              <a:defRPr sz="2000">
                <a:solidFill>
                  <a:schemeClr val="bg1"/>
                </a:solidFill>
                <a:latin typeface="Arial"/>
                <a:cs typeface="Arial"/>
              </a:defRPr>
            </a:lvl1pPr>
            <a:lvl2pPr>
              <a:defRPr sz="2000">
                <a:solidFill>
                  <a:schemeClr val="bg1"/>
                </a:solidFill>
                <a:latin typeface="Arial"/>
                <a:cs typeface="Arial"/>
              </a:defRPr>
            </a:lvl2pPr>
            <a:lvl3pPr>
              <a:defRPr sz="2000">
                <a:solidFill>
                  <a:schemeClr val="bg1"/>
                </a:solidFill>
                <a:latin typeface="Arial"/>
                <a:cs typeface="Arial"/>
              </a:defRPr>
            </a:lvl3pPr>
            <a:lvl4pPr>
              <a:defRPr sz="2000">
                <a:solidFill>
                  <a:schemeClr val="bg1"/>
                </a:solidFill>
                <a:latin typeface="Arial"/>
                <a:cs typeface="Arial"/>
              </a:defRPr>
            </a:lvl4pPr>
            <a:lvl5pPr>
              <a:defRPr sz="2000">
                <a:solidFill>
                  <a:schemeClr val="bg1"/>
                </a:solidFill>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6"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04926F62-9C4E-6A48-8BAE-7582ABAE929E}" type="slidenum">
              <a:rPr lang="nl-NL" altLang="nl-NL"/>
              <a:pPr>
                <a:defRPr/>
              </a:pPr>
              <a:t>‹#›</a:t>
            </a:fld>
            <a:endParaRPr lang="nl-NL" altLang="nl-NL"/>
          </a:p>
        </p:txBody>
      </p:sp>
    </p:spTree>
    <p:extLst>
      <p:ext uri="{BB962C8B-B14F-4D97-AF65-F5344CB8AC3E}">
        <p14:creationId xmlns:p14="http://schemas.microsoft.com/office/powerpoint/2010/main" val="170947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pagina C Variant 1 PMS137">
    <p:spTree>
      <p:nvGrpSpPr>
        <p:cNvPr id="1" name=""/>
        <p:cNvGrpSpPr/>
        <p:nvPr/>
      </p:nvGrpSpPr>
      <p:grpSpPr>
        <a:xfrm>
          <a:off x="0" y="0"/>
          <a:ext cx="0" cy="0"/>
          <a:chOff x="0" y="0"/>
          <a:chExt cx="0" cy="0"/>
        </a:xfrm>
      </p:grpSpPr>
      <p:pic>
        <p:nvPicPr>
          <p:cNvPr id="4" name="Afbeelding 1" descr="tue_contentpagina_c_vs1_warm_red.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el 2"/>
          <p:cNvSpPr>
            <a:spLocks noGrp="1"/>
          </p:cNvSpPr>
          <p:nvPr>
            <p:ph type="subTitle" idx="1"/>
          </p:nvPr>
        </p:nvSpPr>
        <p:spPr>
          <a:xfrm>
            <a:off x="2183087" y="5401730"/>
            <a:ext cx="6773337" cy="1524006"/>
          </a:xfrm>
          <a:prstGeom prst="rect">
            <a:avLst/>
          </a:prstGeom>
        </p:spPr>
        <p:txBody>
          <a:bodyPr anchor="t">
            <a:normAutofit/>
          </a:bodyPr>
          <a:lstStyle>
            <a:lvl1pPr marL="0" indent="0" algn="l">
              <a:buNone/>
              <a:defRPr sz="20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3"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0B8AA36C-4446-8B46-B72D-7FD6ACEF6554}" type="slidenum">
              <a:rPr lang="nl-NL" altLang="nl-NL"/>
              <a:pPr>
                <a:defRPr/>
              </a:pPr>
              <a:t>‹#›</a:t>
            </a:fld>
            <a:endParaRPr lang="nl-NL" altLang="nl-NL"/>
          </a:p>
        </p:txBody>
      </p:sp>
    </p:spTree>
    <p:extLst>
      <p:ext uri="{BB962C8B-B14F-4D97-AF65-F5344CB8AC3E}">
        <p14:creationId xmlns:p14="http://schemas.microsoft.com/office/powerpoint/2010/main" val="205108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74" r:id="rId13"/>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charset="0"/>
          <a:cs typeface="ヒラギノ角ゴ Pro W3" charset="0"/>
        </a:defRPr>
      </a:lvl1pPr>
      <a:lvl2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2pPr>
      <a:lvl3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3pPr>
      <a:lvl4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4pPr>
      <a:lvl5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5pPr>
      <a:lvl6pPr marL="4572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6pPr>
      <a:lvl7pPr marL="9144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7pPr>
      <a:lvl8pPr marL="13716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8pPr>
      <a:lvl9pPr marL="18288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oo.gl/Zvcmyq"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0.png"/><Relationship Id="rId7" Type="http://schemas.openxmlformats.org/officeDocument/2006/relationships/image" Target="../media/image24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30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210.png"/><Relationship Id="rId9" Type="http://schemas.openxmlformats.org/officeDocument/2006/relationships/image" Target="../media/image2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4710.png"/><Relationship Id="rId4" Type="http://schemas.openxmlformats.org/officeDocument/2006/relationships/image" Target="../media/image4610.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710.png"/><Relationship Id="rId5" Type="http://schemas.openxmlformats.org/officeDocument/2006/relationships/image" Target="../media/image461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41.png"/><Relationship Id="rId5" Type="http://schemas.openxmlformats.org/officeDocument/2006/relationships/image" Target="../media/image430.png"/><Relationship Id="rId4" Type="http://schemas.openxmlformats.org/officeDocument/2006/relationships/image" Target="../media/image420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44.png"/><Relationship Id="rId7" Type="http://schemas.openxmlformats.org/officeDocument/2006/relationships/image" Target="../media/image50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0.png"/><Relationship Id="rId5" Type="http://schemas.openxmlformats.org/officeDocument/2006/relationships/image" Target="../media/image481.png"/><Relationship Id="rId4" Type="http://schemas.openxmlformats.org/officeDocument/2006/relationships/image" Target="../media/image473.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30.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1.png"/></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20.png"/><Relationship Id="rId4" Type="http://schemas.openxmlformats.org/officeDocument/2006/relationships/image" Target="../media/image39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ctrTitle"/>
          </p:nvPr>
        </p:nvSpPr>
        <p:spPr bwMode="auto">
          <a:xfrm>
            <a:off x="276225" y="1622425"/>
            <a:ext cx="3592513" cy="1963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defRPr/>
            </a:pPr>
            <a:r>
              <a:rPr lang="nl-NL" altLang="nl-NL" sz="3600" dirty="0" err="1">
                <a:latin typeface="Arial" panose="020B0604020202020204" pitchFamily="34" charset="0"/>
                <a:ea typeface="ヒラギノ角ゴ Pro W3" pitchFamily="124" charset="-128"/>
                <a:cs typeface="Arial" panose="020B0604020202020204" pitchFamily="34" charset="0"/>
              </a:rPr>
              <a:t>Deep</a:t>
            </a:r>
            <a:r>
              <a:rPr lang="nl-NL" altLang="nl-NL" sz="3600" dirty="0">
                <a:latin typeface="Arial" panose="020B0604020202020204" pitchFamily="34" charset="0"/>
                <a:ea typeface="ヒラギノ角ゴ Pro W3" pitchFamily="124" charset="-128"/>
                <a:cs typeface="Arial" panose="020B0604020202020204" pitchFamily="34" charset="0"/>
              </a:rPr>
              <a:t> </a:t>
            </a:r>
            <a:r>
              <a:rPr lang="nl-NL" altLang="nl-NL" sz="3600" dirty="0" err="1">
                <a:latin typeface="Arial" panose="020B0604020202020204" pitchFamily="34" charset="0"/>
                <a:ea typeface="ヒラギノ角ゴ Pro W3" pitchFamily="124" charset="-128"/>
                <a:cs typeface="Arial" panose="020B0604020202020204" pitchFamily="34" charset="0"/>
              </a:rPr>
              <a:t>learning</a:t>
            </a:r>
            <a:r>
              <a:rPr lang="nl-NL" altLang="nl-NL" sz="3600" dirty="0">
                <a:latin typeface="Arial" panose="020B0604020202020204" pitchFamily="34" charset="0"/>
                <a:ea typeface="ヒラギノ角ゴ Pro W3" pitchFamily="124" charset="-128"/>
                <a:cs typeface="Arial" panose="020B0604020202020204" pitchFamily="34" charset="0"/>
              </a:rPr>
              <a:t> I</a:t>
            </a:r>
          </a:p>
        </p:txBody>
      </p:sp>
      <p:sp>
        <p:nvSpPr>
          <p:cNvPr id="15363" name="Subtitel 2"/>
          <p:cNvSpPr>
            <a:spLocks noGrp="1"/>
          </p:cNvSpPr>
          <p:nvPr>
            <p:ph type="subTitle" idx="1"/>
          </p:nvPr>
        </p:nvSpPr>
        <p:spPr bwMode="auto">
          <a:xfrm>
            <a:off x="276225" y="3678238"/>
            <a:ext cx="3149600" cy="27051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buFont typeface="Arial" panose="020B0604020202020204" pitchFamily="34" charset="0"/>
              <a:buNone/>
              <a:defRPr/>
            </a:pPr>
            <a:r>
              <a:rPr lang="nl-NL" altLang="nl-NL" dirty="0">
                <a:latin typeface="Arial" panose="020B0604020202020204" pitchFamily="34" charset="0"/>
                <a:ea typeface="ヒラギノ角ゴ Pro W3" pitchFamily="124" charset="-128"/>
                <a:cs typeface="Arial" panose="020B0604020202020204" pitchFamily="34" charset="0"/>
              </a:rPr>
              <a:t>Mitko Veta</a:t>
            </a:r>
            <a:br>
              <a:rPr lang="nl-NL" altLang="nl-NL" dirty="0">
                <a:latin typeface="Arial" panose="020B0604020202020204" pitchFamily="34" charset="0"/>
                <a:ea typeface="ヒラギノ角ゴ Pro W3" pitchFamily="124" charset="-128"/>
                <a:cs typeface="Arial" panose="020B0604020202020204" pitchFamily="34" charset="0"/>
              </a:rPr>
            </a:br>
            <a:r>
              <a:rPr lang="nl-NL" altLang="nl-NL" b="0" dirty="0" err="1">
                <a:latin typeface="Arial" panose="020B0604020202020204" pitchFamily="34" charset="0"/>
                <a:ea typeface="ヒラギノ角ゴ Pro W3" pitchFamily="124" charset="-128"/>
                <a:cs typeface="Arial" panose="020B0604020202020204" pitchFamily="34" charset="0"/>
              </a:rPr>
              <a:t>M.Veta@tue.nl</a:t>
            </a:r>
            <a:endParaRPr lang="nl-NL" altLang="nl-NL" b="0" dirty="0">
              <a:latin typeface="Arial" panose="020B0604020202020204" pitchFamily="34" charset="0"/>
              <a:ea typeface="ヒラギノ角ゴ Pro W3" pitchFamily="124" charset="-128"/>
              <a:cs typeface="Arial" panose="020B0604020202020204" pitchFamily="34" charset="0"/>
            </a:endParaRPr>
          </a:p>
        </p:txBody>
      </p:sp>
      <p:sp>
        <p:nvSpPr>
          <p:cNvPr id="2" name="TextBox 1"/>
          <p:cNvSpPr txBox="1"/>
          <p:nvPr/>
        </p:nvSpPr>
        <p:spPr>
          <a:xfrm>
            <a:off x="969818" y="637309"/>
            <a:ext cx="914400" cy="914400"/>
          </a:xfrm>
          <a:prstGeom prst="rect">
            <a:avLst/>
          </a:prstGeom>
        </p:spPr>
        <p:txBody>
          <a:bodyPr wrap="none" rtlCol="0" anchor="t">
            <a:normAutofit/>
          </a:bodyPr>
          <a:lstStyle/>
          <a:p>
            <a:endParaRPr lang="en-US"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82637" y="1302855"/>
            <a:ext cx="3669030" cy="4812030"/>
          </a:xfrm>
          <a:prstGeom prst="rect">
            <a:avLst/>
          </a:prstGeom>
        </p:spPr>
      </p:pic>
      <p:sp>
        <p:nvSpPr>
          <p:cNvPr id="7" name="Subtitle 2"/>
          <p:cNvSpPr txBox="1">
            <a:spLocks/>
          </p:cNvSpPr>
          <p:nvPr/>
        </p:nvSpPr>
        <p:spPr>
          <a:xfrm>
            <a:off x="4905963" y="6098862"/>
            <a:ext cx="2533918" cy="281874"/>
          </a:xfrm>
          <a:prstGeom prst="rect">
            <a:avLst/>
          </a:prstGeom>
        </p:spPr>
        <p:txBody>
          <a:bodyPr anchor="t">
            <a:normAutofit/>
          </a:bodyPr>
          <a:lstStyle>
            <a:lvl1pPr marL="0" indent="0" algn="l" defTabSz="457200" rtl="0" eaLnBrk="0" fontAlgn="base" hangingPunct="0">
              <a:spcBef>
                <a:spcPct val="20000"/>
              </a:spcBef>
              <a:spcAft>
                <a:spcPct val="0"/>
              </a:spcAft>
              <a:buFont typeface="Arial" charset="0"/>
              <a:buNone/>
              <a:defRPr sz="2200" b="1" kern="1200">
                <a:solidFill>
                  <a:schemeClr val="bg1"/>
                </a:solidFill>
                <a:latin typeface="Arial"/>
                <a:ea typeface="ヒラギノ角ゴ Pro W3" charset="0"/>
                <a:cs typeface="Arial"/>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ヒラギノ角ゴ Pro W3" charset="0"/>
                <a:cs typeface="ヒラギノ角ゴ Pro W3" charset="0"/>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ヒラギノ角ゴ Pro W3" charset="0"/>
                <a:cs typeface="ヒラギノ角ゴ Pro W3" charset="0"/>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ヒラギノ角ゴ Pro W3" charset="0"/>
                <a:cs typeface="ヒラギノ角ゴ Pro W3" charset="0"/>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ヒラギノ角ゴ Pro W3" charset="0"/>
                <a:cs typeface="ヒラギノ角ゴ Pro W3"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00" b="0" dirty="0">
                <a:solidFill>
                  <a:schemeClr val="tx1"/>
                </a:solidFill>
              </a:rPr>
              <a:t>Image from </a:t>
            </a:r>
            <a:r>
              <a:rPr lang="en-US" sz="1000" b="0" dirty="0" err="1">
                <a:solidFill>
                  <a:schemeClr val="tx1"/>
                </a:solidFill>
              </a:rPr>
              <a:t>xkcd.com</a:t>
            </a:r>
            <a:endParaRPr lang="en-US" sz="1000" b="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800" dirty="0"/>
              <a:t>Compared to linear regression, there is </a:t>
            </a:r>
            <a:r>
              <a:rPr lang="en-US" sz="2800" u="sng" dirty="0"/>
              <a:t>no closed-form solution</a:t>
            </a:r>
            <a:r>
              <a:rPr lang="en-US" sz="2800" dirty="0"/>
              <a:t> for the parameters of logistic regression. </a:t>
            </a:r>
          </a:p>
          <a:p>
            <a:pPr marL="0" indent="0" algn="ctr">
              <a:buNone/>
            </a:pPr>
            <a:endParaRPr lang="en-US" sz="2800" dirty="0"/>
          </a:p>
          <a:p>
            <a:pPr marL="0" indent="0" algn="ctr">
              <a:buNone/>
            </a:pPr>
            <a:r>
              <a:rPr lang="en-US" sz="2800" dirty="0"/>
              <a:t>The optimal parameters are found with </a:t>
            </a:r>
            <a:r>
              <a:rPr lang="en-US" sz="2800" u="sng" dirty="0"/>
              <a:t>gradient based optimization</a:t>
            </a:r>
            <a:r>
              <a:rPr lang="en-US" sz="2800" dirty="0"/>
              <a:t>. </a:t>
            </a:r>
          </a:p>
          <a:p>
            <a:pPr marL="0" indent="0" algn="ctr">
              <a:buNone/>
            </a:pPr>
            <a:endParaRPr lang="en-US" sz="2800" dirty="0"/>
          </a:p>
          <a:p>
            <a:pPr marL="0" indent="0" algn="ctr">
              <a:buNone/>
            </a:pPr>
            <a:r>
              <a:rPr lang="en-US" sz="2800" dirty="0"/>
              <a:t>It is more common to </a:t>
            </a:r>
            <a:r>
              <a:rPr lang="en-US" sz="2800" u="sng" dirty="0"/>
              <a:t>minimize</a:t>
            </a:r>
            <a:r>
              <a:rPr lang="en-US" sz="2800" dirty="0"/>
              <a:t> the </a:t>
            </a:r>
            <a:r>
              <a:rPr lang="en-US" sz="2800" u="sng" dirty="0"/>
              <a:t>negative</a:t>
            </a:r>
            <a:r>
              <a:rPr lang="en-US" sz="2800" dirty="0"/>
              <a:t> log-likelihood.</a:t>
            </a:r>
          </a:p>
          <a:p>
            <a:pPr marL="0" indent="0" algn="ctr">
              <a:buNone/>
            </a:pPr>
            <a:endParaRPr lang="en-US" sz="28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10</a:t>
            </a:fld>
            <a:endParaRPr lang="nl-NL" altLang="nl-NL"/>
          </a:p>
        </p:txBody>
      </p:sp>
    </p:spTree>
    <p:extLst>
      <p:ext uri="{BB962C8B-B14F-4D97-AF65-F5344CB8AC3E}">
        <p14:creationId xmlns:p14="http://schemas.microsoft.com/office/powerpoint/2010/main" val="19945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Logistic regression is a </a:t>
            </a:r>
            <a:r>
              <a:rPr lang="en-US" sz="2800" u="sng" dirty="0"/>
              <a:t>linear</a:t>
            </a:r>
            <a:r>
              <a:rPr lang="en-US" sz="2800" dirty="0"/>
              <a:t> classifier.</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11</a:t>
            </a:fld>
            <a:endParaRPr lang="nl-NL" altLang="nl-NL"/>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034145" y="1233052"/>
            <a:ext cx="3297384" cy="5763493"/>
          </a:xfrm>
          <a:prstGeom prst="rect">
            <a:avLst/>
          </a:prstGeom>
        </p:spPr>
      </p:pic>
    </p:spTree>
    <p:extLst>
      <p:ext uri="{BB962C8B-B14F-4D97-AF65-F5344CB8AC3E}">
        <p14:creationId xmlns:p14="http://schemas.microsoft.com/office/powerpoint/2010/main" val="14148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12</a:t>
            </a:fld>
            <a:endParaRPr lang="nl-NL" altLang="nl-NL"/>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3908" t="4651" r="7137"/>
          <a:stretch/>
        </p:blipFill>
        <p:spPr>
          <a:xfrm>
            <a:off x="27706" y="2715494"/>
            <a:ext cx="4239491" cy="340821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l="11114" t="7637" r="6469"/>
          <a:stretch/>
        </p:blipFill>
        <p:spPr>
          <a:xfrm>
            <a:off x="4642336" y="2618507"/>
            <a:ext cx="4236297" cy="3560617"/>
          </a:xfrm>
          <a:prstGeom prst="rect">
            <a:avLst/>
          </a:prstGeom>
        </p:spPr>
      </p:pic>
      <p:sp>
        <p:nvSpPr>
          <p:cNvPr id="8" name="Content Placeholder 1"/>
          <p:cNvSpPr>
            <a:spLocks noGrp="1"/>
          </p:cNvSpPr>
          <p:nvPr>
            <p:ph sz="half" idx="2"/>
          </p:nvPr>
        </p:nvSpPr>
        <p:spPr>
          <a:xfrm>
            <a:off x="343409" y="1129719"/>
            <a:ext cx="8250257" cy="5194127"/>
          </a:xfrm>
        </p:spPr>
        <p:txBody>
          <a:bodyPr anchor="t">
            <a:normAutofit/>
          </a:bodyPr>
          <a:lstStyle/>
          <a:p>
            <a:pPr marL="0" indent="0" algn="ctr">
              <a:buNone/>
            </a:pPr>
            <a:r>
              <a:rPr lang="en-US" sz="2800" dirty="0"/>
              <a:t>Logistic regression is a </a:t>
            </a:r>
            <a:r>
              <a:rPr lang="en-US" sz="2800" u="sng" dirty="0"/>
              <a:t>linear</a:t>
            </a:r>
            <a:r>
              <a:rPr lang="en-US" sz="2800" dirty="0"/>
              <a:t> classifier.</a:t>
            </a:r>
          </a:p>
        </p:txBody>
      </p:sp>
      <mc:AlternateContent xmlns:mc="http://schemas.openxmlformats.org/markup-compatibility/2006" xmlns:a14="http://schemas.microsoft.com/office/drawing/2010/main">
        <mc:Choice Requires="a14">
          <p:sp>
            <p:nvSpPr>
              <p:cNvPr id="2" name="Rectangle 1"/>
              <p:cNvSpPr/>
              <p:nvPr/>
            </p:nvSpPr>
            <p:spPr>
              <a:xfrm>
                <a:off x="6855584" y="2127418"/>
                <a:ext cx="15429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r>
                            <a:rPr lang="en-US" b="1">
                              <a:latin typeface="Cambria Math" charset="0"/>
                            </a:rPr>
                            <m:t>𝐱</m:t>
                          </m:r>
                          <m:r>
                            <a:rPr lang="en-US" i="1">
                              <a:latin typeface="Cambria Math" charset="0"/>
                            </a:rPr>
                            <m:t>,</m:t>
                          </m:r>
                          <m:r>
                            <a:rPr lang="en-US" b="1">
                              <a:latin typeface="Cambria Math" charset="0"/>
                              <a:ea typeface="Cambria Math" charset="0"/>
                              <a:cs typeface="Cambria Math" charset="0"/>
                            </a:rPr>
                            <m:t>𝛉</m:t>
                          </m:r>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6855584" y="2127418"/>
                <a:ext cx="1542923" cy="369332"/>
              </a:xfrm>
              <a:prstGeom prst="rect">
                <a:avLst/>
              </a:prstGeom>
              <a:blipFill rotWithShape="0">
                <a:blip r:embed="rId5"/>
                <a:stretch>
                  <a:fillRect b="-4918"/>
                </a:stretch>
              </a:blipFill>
            </p:spPr>
            <p:txBody>
              <a:bodyPr/>
              <a:lstStyle/>
              <a:p>
                <a:r>
                  <a:rPr lang="en-US">
                    <a:noFill/>
                  </a:rPr>
                  <a:t> </a:t>
                </a:r>
              </a:p>
            </p:txBody>
          </p:sp>
        </mc:Fallback>
      </mc:AlternateContent>
      <p:cxnSp>
        <p:nvCxnSpPr>
          <p:cNvPr id="9" name="Curved Connector 8"/>
          <p:cNvCxnSpPr/>
          <p:nvPr/>
        </p:nvCxnSpPr>
        <p:spPr>
          <a:xfrm>
            <a:off x="4818651" y="2482892"/>
            <a:ext cx="1353549" cy="122746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2894054" y="2009386"/>
                <a:ext cx="3534365" cy="634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r>
                            <a:rPr lang="en-US" b="1">
                              <a:latin typeface="Cambria Math" charset="0"/>
                            </a:rPr>
                            <m:t>𝐱</m:t>
                          </m:r>
                          <m:r>
                            <a:rPr lang="en-US" i="1">
                              <a:latin typeface="Cambria Math" charset="0"/>
                            </a:rPr>
                            <m:t>,</m:t>
                          </m:r>
                          <m:r>
                            <a:rPr lang="en-US" b="1">
                              <a:latin typeface="Cambria Math" charset="0"/>
                              <a:ea typeface="Cambria Math" charset="0"/>
                              <a:cs typeface="Cambria Math" charset="0"/>
                            </a:rPr>
                            <m:t>𝛉</m:t>
                          </m:r>
                        </m:e>
                      </m:d>
                      <m:r>
                        <a:rPr lang="en-US" b="1" i="1" smtClean="0">
                          <a:latin typeface="Cambria Math" charset="0"/>
                          <a:ea typeface="Cambria Math" charset="0"/>
                          <a:cs typeface="Cambria Math" charset="0"/>
                        </a:rPr>
                        <m:t>=</m:t>
                      </m:r>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m:t>
                          </m:r>
                        </m:e>
                        <m:e>
                          <m:r>
                            <a:rPr lang="en-US" b="1">
                              <a:latin typeface="Cambria Math" charset="0"/>
                            </a:rPr>
                            <m:t>𝐱</m:t>
                          </m:r>
                          <m:r>
                            <a:rPr lang="en-US" i="1">
                              <a:latin typeface="Cambria Math" charset="0"/>
                            </a:rPr>
                            <m:t>,</m:t>
                          </m:r>
                          <m:r>
                            <a:rPr lang="en-US" b="1">
                              <a:latin typeface="Cambria Math" charset="0"/>
                              <a:ea typeface="Cambria Math" charset="0"/>
                              <a:cs typeface="Cambria Math" charset="0"/>
                            </a:rPr>
                            <m:t>𝛉</m:t>
                          </m:r>
                        </m:e>
                      </m:d>
                      <m:r>
                        <a:rPr lang="en-US" b="1" i="1" smtClean="0">
                          <a:latin typeface="Cambria Math" charset="0"/>
                          <a:ea typeface="Cambria Math" charset="0"/>
                          <a:cs typeface="Cambria Math" charset="0"/>
                        </a:rPr>
                        <m:t>=</m:t>
                      </m:r>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2</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894054" y="2009386"/>
                <a:ext cx="3534365" cy="634789"/>
              </a:xfrm>
              <a:prstGeom prst="rect">
                <a:avLst/>
              </a:prstGeom>
              <a:blipFill rotWithShape="0">
                <a:blip r:embed="rId6"/>
                <a:stretch>
                  <a:fillRect/>
                </a:stretch>
              </a:blipFill>
            </p:spPr>
            <p:txBody>
              <a:bodyPr/>
              <a:lstStyle/>
              <a:p>
                <a:r>
                  <a:rPr lang="en-US">
                    <a:noFill/>
                  </a:rPr>
                  <a:t> </a:t>
                </a:r>
              </a:p>
            </p:txBody>
          </p:sp>
        </mc:Fallback>
      </mc:AlternateContent>
      <p:cxnSp>
        <p:nvCxnSpPr>
          <p:cNvPr id="11" name="Curved Connector 10"/>
          <p:cNvCxnSpPr>
            <a:stCxn id="2" idx="2"/>
          </p:cNvCxnSpPr>
          <p:nvPr/>
        </p:nvCxnSpPr>
        <p:spPr>
          <a:xfrm rot="5400000">
            <a:off x="7043098" y="2616452"/>
            <a:ext cx="703651" cy="46424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rot="5400000">
            <a:off x="2826959" y="3008735"/>
            <a:ext cx="2523152" cy="149918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05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Logistic regression can be viewed as:</a:t>
            </a:r>
          </a:p>
          <a:p>
            <a:pPr marL="0" indent="0" algn="ctr">
              <a:buNone/>
            </a:pPr>
            <a:r>
              <a:rPr lang="en-US" sz="2800" u="sng" dirty="0"/>
              <a:t>linear regression + sigmoid function</a:t>
            </a:r>
          </a:p>
          <a:p>
            <a:pPr marL="0" indent="0" algn="ctr">
              <a:buNone/>
            </a:pPr>
            <a:endParaRPr lang="en-US" sz="2800" u="sng"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dirty="0"/>
              <a:t>Looks a lot like a neuron!</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13</a:t>
            </a:fld>
            <a:endParaRPr lang="nl-NL" altLang="nl-NL"/>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025235" y="2826323"/>
            <a:ext cx="7329055" cy="1773383"/>
          </a:xfrm>
          <a:prstGeom prst="rect">
            <a:avLst/>
          </a:prstGeom>
        </p:spPr>
      </p:pic>
    </p:spTree>
    <p:extLst>
      <p:ext uri="{BB962C8B-B14F-4D97-AF65-F5344CB8AC3E}">
        <p14:creationId xmlns:p14="http://schemas.microsoft.com/office/powerpoint/2010/main" val="78323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ctr">
                <a:normAutofit/>
              </a:bodyPr>
              <a:lstStyle/>
              <a:p>
                <a:pPr marL="0" indent="0" algn="ctr">
                  <a:buNone/>
                </a:pPr>
                <a:r>
                  <a:rPr lang="en-US" sz="2800" dirty="0" err="1"/>
                  <a:t>Softmax</a:t>
                </a:r>
                <a:r>
                  <a:rPr lang="en-US" sz="2800" dirty="0"/>
                  <a:t> regression:</a:t>
                </a:r>
              </a:p>
              <a:p>
                <a:pPr marL="0" indent="0" algn="ctr">
                  <a:buNone/>
                </a:pPr>
                <a:endParaRPr lang="en-US" sz="2800" dirty="0"/>
              </a:p>
              <a:p>
                <a:pPr marL="0" indent="0" algn="ctr">
                  <a:buNone/>
                </a:pPr>
                <a:r>
                  <a:rPr lang="en-US" sz="2800" dirty="0"/>
                  <a:t>Generalization of logistic regression for multi-class problems.</a:t>
                </a:r>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charset="0"/>
                        </a:rPr>
                        <m:t>𝑝</m:t>
                      </m:r>
                      <m:d>
                        <m:dPr>
                          <m:ctrlPr>
                            <a:rPr lang="en-US" sz="2800" b="0" i="1" smtClean="0">
                              <a:latin typeface="Cambria Math" panose="02040503050406030204" pitchFamily="18" charset="0"/>
                            </a:rPr>
                          </m:ctrlPr>
                        </m:dPr>
                        <m:e>
                          <m:r>
                            <a:rPr lang="en-US" sz="2800" b="0" i="1" smtClean="0">
                              <a:latin typeface="Cambria Math" charset="0"/>
                            </a:rPr>
                            <m:t>𝑦</m:t>
                          </m:r>
                          <m:r>
                            <a:rPr lang="en-US" sz="2800" b="0" i="1" smtClean="0">
                              <a:latin typeface="Cambria Math" charset="0"/>
                            </a:rPr>
                            <m:t>=</m:t>
                          </m:r>
                          <m:r>
                            <a:rPr lang="en-US" sz="2800" b="0" i="1" smtClean="0">
                              <a:latin typeface="Cambria Math" charset="0"/>
                            </a:rPr>
                            <m:t>𝑖</m:t>
                          </m:r>
                        </m:e>
                        <m:e>
                          <m:r>
                            <a:rPr lang="en-US" sz="2800" b="1" i="0" smtClean="0">
                              <a:latin typeface="Cambria Math" charset="0"/>
                            </a:rPr>
                            <m:t>𝐱</m:t>
                          </m:r>
                        </m:e>
                      </m:d>
                      <m:r>
                        <a:rPr lang="en-US" sz="2800" b="0" i="1" smtClean="0">
                          <a:latin typeface="Cambria Math" charset="0"/>
                        </a:rPr>
                        <m:t>=</m:t>
                      </m:r>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r>
                                <a:rPr lang="en-US" sz="2800" b="0" i="1" smtClean="0">
                                  <a:latin typeface="Cambria Math" charset="0"/>
                                </a:rPr>
                                <m:t>𝑒</m:t>
                              </m:r>
                            </m:e>
                            <m:sup>
                              <m:r>
                                <a:rPr lang="en-US" sz="2800" b="1" i="0" smtClean="0">
                                  <a:latin typeface="Cambria Math" charset="0"/>
                                </a:rPr>
                                <m:t>𝐱</m:t>
                              </m:r>
                              <m:r>
                                <m:rPr>
                                  <m:sty m:val="p"/>
                                </m:rPr>
                                <a:rPr lang="en-US" sz="2800" b="0" i="0" baseline="30000" smtClean="0">
                                  <a:latin typeface="Cambria Math" charset="0"/>
                                </a:rPr>
                                <m:t>T</m:t>
                              </m:r>
                              <m:r>
                                <a:rPr lang="en-US" sz="2800" b="1" i="0" smtClean="0">
                                  <a:latin typeface="Cambria Math" charset="0"/>
                                </a:rPr>
                                <m:t>𝐰</m:t>
                              </m:r>
                              <m:r>
                                <a:rPr lang="en-US" sz="2800" b="0" i="1" baseline="-25000" smtClean="0">
                                  <a:latin typeface="Cambria Math" charset="0"/>
                                </a:rPr>
                                <m:t>𝑖</m:t>
                              </m:r>
                            </m:sup>
                          </m:sSup>
                        </m:num>
                        <m:den>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𝑘</m:t>
                              </m:r>
                              <m:r>
                                <a:rPr lang="en-US" sz="2800" b="0" i="1" smtClean="0">
                                  <a:latin typeface="Cambria Math" charset="0"/>
                                </a:rPr>
                                <m:t>=1</m:t>
                              </m:r>
                            </m:sub>
                            <m:sup>
                              <m:r>
                                <a:rPr lang="en-US" sz="2800" b="0" i="1" smtClean="0">
                                  <a:latin typeface="Cambria Math" charset="0"/>
                                </a:rPr>
                                <m:t>𝐶</m:t>
                              </m:r>
                            </m:sup>
                            <m:e>
                              <m:sSup>
                                <m:sSupPr>
                                  <m:ctrlPr>
                                    <a:rPr lang="mr-IN" sz="2800" i="1">
                                      <a:latin typeface="Cambria Math" panose="02040503050406030204" pitchFamily="18" charset="0"/>
                                    </a:rPr>
                                  </m:ctrlPr>
                                </m:sSupPr>
                                <m:e>
                                  <m:r>
                                    <a:rPr lang="en-US" sz="2800" i="1">
                                      <a:latin typeface="Cambria Math" charset="0"/>
                                    </a:rPr>
                                    <m:t>𝑒</m:t>
                                  </m:r>
                                </m:e>
                                <m:sup>
                                  <m:r>
                                    <a:rPr lang="en-US" sz="2800" b="1">
                                      <a:latin typeface="Cambria Math" charset="0"/>
                                    </a:rPr>
                                    <m:t>𝐱</m:t>
                                  </m:r>
                                  <m:r>
                                    <m:rPr>
                                      <m:sty m:val="p"/>
                                    </m:rPr>
                                    <a:rPr lang="en-US" sz="2800" baseline="30000">
                                      <a:latin typeface="Cambria Math" charset="0"/>
                                    </a:rPr>
                                    <m:t>T</m:t>
                                  </m:r>
                                  <m:r>
                                    <a:rPr lang="en-US" sz="2800" b="1">
                                      <a:latin typeface="Cambria Math" charset="0"/>
                                    </a:rPr>
                                    <m:t>𝐰</m:t>
                                  </m:r>
                                  <m:r>
                                    <a:rPr lang="en-US" sz="2800" b="0" i="1" baseline="-25000" smtClean="0">
                                      <a:latin typeface="Cambria Math" charset="0"/>
                                    </a:rPr>
                                    <m:t>𝑘</m:t>
                                  </m:r>
                                </m:sup>
                              </m:sSup>
                            </m:e>
                          </m:nary>
                        </m:den>
                      </m:f>
                    </m:oMath>
                  </m:oMathPara>
                </a14:m>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a:blip r:embed="rId2"/>
                <a:stretch>
                  <a:fillRect l="-614" r="-1843" b="-2439"/>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14</a:t>
            </a:fld>
            <a:endParaRPr lang="nl-NL" altLang="nl-NL"/>
          </a:p>
        </p:txBody>
      </p:sp>
    </p:spTree>
    <p:extLst>
      <p:ext uri="{BB962C8B-B14F-4D97-AF65-F5344CB8AC3E}">
        <p14:creationId xmlns:p14="http://schemas.microsoft.com/office/powerpoint/2010/main" val="43703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Neural networks</a:t>
            </a:r>
          </a:p>
        </p:txBody>
      </p:sp>
      <p:sp>
        <p:nvSpPr>
          <p:cNvPr id="3" name="Subtitle 2"/>
          <p:cNvSpPr>
            <a:spLocks noGrp="1"/>
          </p:cNvSpPr>
          <p:nvPr>
            <p:ph type="subTitle" idx="1"/>
          </p:nvPr>
        </p:nvSpPr>
        <p:spPr/>
        <p:txBody>
          <a:bodyPr/>
          <a:lstStyle/>
          <a:p>
            <a:r>
              <a:rPr lang="en-US" dirty="0"/>
              <a:t>When logistic regression is not enough</a:t>
            </a:r>
          </a:p>
        </p:txBody>
      </p:sp>
    </p:spTree>
    <p:extLst>
      <p:ext uri="{BB962C8B-B14F-4D97-AF65-F5344CB8AC3E}">
        <p14:creationId xmlns:p14="http://schemas.microsoft.com/office/powerpoint/2010/main" val="647863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Consider these two classification problems: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16</a:t>
            </a:fld>
            <a:endParaRPr lang="nl-NL" altLang="nl-NL"/>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249338" y="713509"/>
            <a:ext cx="2660074" cy="6858000"/>
          </a:xfrm>
          <a:prstGeom prst="rect">
            <a:avLst/>
          </a:prstGeom>
        </p:spPr>
      </p:pic>
    </p:spTree>
    <p:extLst>
      <p:ext uri="{BB962C8B-B14F-4D97-AF65-F5344CB8AC3E}">
        <p14:creationId xmlns:p14="http://schemas.microsoft.com/office/powerpoint/2010/main" val="1567815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The problem on the right can be solved by combining </a:t>
            </a:r>
            <a:r>
              <a:rPr lang="en-US" sz="2800" u="sng" dirty="0"/>
              <a:t>two</a:t>
            </a:r>
            <a:r>
              <a:rPr lang="en-US" sz="2800" dirty="0"/>
              <a:t> linear classifiers: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17</a:t>
            </a:fld>
            <a:endParaRPr lang="nl-NL" altLang="nl-NL"/>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249338" y="713509"/>
            <a:ext cx="2660074" cy="6858000"/>
          </a:xfrm>
          <a:prstGeom prst="rect">
            <a:avLst/>
          </a:prstGeom>
        </p:spPr>
      </p:pic>
      <p:cxnSp>
        <p:nvCxnSpPr>
          <p:cNvPr id="8" name="Straight Connector 7"/>
          <p:cNvCxnSpPr/>
          <p:nvPr/>
        </p:nvCxnSpPr>
        <p:spPr>
          <a:xfrm>
            <a:off x="6179124" y="2951017"/>
            <a:ext cx="1524000" cy="162098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637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The problem on the right can be solved by combining </a:t>
            </a:r>
            <a:r>
              <a:rPr lang="en-US" sz="2800" u="sng" dirty="0"/>
              <a:t>two</a:t>
            </a:r>
            <a:r>
              <a:rPr lang="en-US" sz="2800" dirty="0"/>
              <a:t> linear classifiers:</a:t>
            </a:r>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r>
              <a:rPr lang="en-US" sz="2800" dirty="0"/>
              <a:t>This is (a very small) </a:t>
            </a:r>
            <a:r>
              <a:rPr lang="en-US" sz="2800" dirty="0" err="1"/>
              <a:t>feedforward</a:t>
            </a:r>
            <a:r>
              <a:rPr lang="en-US" sz="2800" dirty="0"/>
              <a:t> neural network.</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18</a:t>
            </a:fld>
            <a:endParaRPr lang="nl-NL" altLang="nl-NL"/>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403622" y="586491"/>
            <a:ext cx="2424364" cy="6543816"/>
          </a:xfrm>
          <a:prstGeom prst="rect">
            <a:avLst/>
          </a:prstGeom>
        </p:spPr>
      </p:pic>
      <p:sp>
        <p:nvSpPr>
          <p:cNvPr id="5" name="Rectangle 4"/>
          <p:cNvSpPr/>
          <p:nvPr/>
        </p:nvSpPr>
        <p:spPr>
          <a:xfrm>
            <a:off x="2563091" y="2840182"/>
            <a:ext cx="1911927" cy="789709"/>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563089" y="4045526"/>
            <a:ext cx="1911927" cy="831281"/>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96689" y="3297381"/>
            <a:ext cx="1911927" cy="928254"/>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07669" y="2503115"/>
            <a:ext cx="939168" cy="369332"/>
          </a:xfrm>
          <a:prstGeom prst="rect">
            <a:avLst/>
          </a:prstGeom>
        </p:spPr>
        <p:txBody>
          <a:bodyPr wrap="none">
            <a:spAutoFit/>
          </a:bodyPr>
          <a:lstStyle/>
          <a:p>
            <a:r>
              <a:rPr lang="en-US" b="1" dirty="0">
                <a:solidFill>
                  <a:srgbClr val="FF0000"/>
                </a:solidFill>
              </a:rPr>
              <a:t>first LR:</a:t>
            </a:r>
          </a:p>
        </p:txBody>
      </p:sp>
      <p:sp>
        <p:nvSpPr>
          <p:cNvPr id="10" name="Rectangle 9"/>
          <p:cNvSpPr/>
          <p:nvPr/>
        </p:nvSpPr>
        <p:spPr>
          <a:xfrm>
            <a:off x="2507664" y="3722320"/>
            <a:ext cx="1219308" cy="369332"/>
          </a:xfrm>
          <a:prstGeom prst="rect">
            <a:avLst/>
          </a:prstGeom>
        </p:spPr>
        <p:txBody>
          <a:bodyPr wrap="none">
            <a:spAutoFit/>
          </a:bodyPr>
          <a:lstStyle/>
          <a:p>
            <a:r>
              <a:rPr lang="en-US" b="1" dirty="0">
                <a:solidFill>
                  <a:srgbClr val="FF0000"/>
                </a:solidFill>
              </a:rPr>
              <a:t>second LR:</a:t>
            </a:r>
          </a:p>
        </p:txBody>
      </p:sp>
      <p:sp>
        <p:nvSpPr>
          <p:cNvPr id="11" name="Rectangle 10"/>
          <p:cNvSpPr/>
          <p:nvPr/>
        </p:nvSpPr>
        <p:spPr>
          <a:xfrm>
            <a:off x="5794530" y="2470850"/>
            <a:ext cx="1992405" cy="369332"/>
          </a:xfrm>
          <a:prstGeom prst="rect">
            <a:avLst/>
          </a:prstGeom>
        </p:spPr>
        <p:txBody>
          <a:bodyPr wrap="none">
            <a:spAutoFit/>
          </a:bodyPr>
          <a:lstStyle/>
          <a:p>
            <a:r>
              <a:rPr lang="en-US" b="1" dirty="0">
                <a:solidFill>
                  <a:srgbClr val="FF0000"/>
                </a:solidFill>
              </a:rPr>
              <a:t>one “to rule them”</a:t>
            </a:r>
          </a:p>
        </p:txBody>
      </p:sp>
      <p:cxnSp>
        <p:nvCxnSpPr>
          <p:cNvPr id="13" name="Curved Connector 12"/>
          <p:cNvCxnSpPr/>
          <p:nvPr/>
        </p:nvCxnSpPr>
        <p:spPr>
          <a:xfrm rot="5400000">
            <a:off x="6436124" y="2832567"/>
            <a:ext cx="429207" cy="38901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1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331534" y="1129719"/>
            <a:ext cx="8250257" cy="5194127"/>
          </a:xfrm>
        </p:spPr>
        <p:txBody>
          <a:bodyPr anchor="t">
            <a:normAutofit/>
          </a:bodyPr>
          <a:lstStyle/>
          <a:p>
            <a:pPr marL="0" indent="0" algn="ctr">
              <a:buNone/>
            </a:pPr>
            <a:r>
              <a:rPr lang="en-US" sz="2800" dirty="0"/>
              <a:t>In “modern” neural networks, the the sigmoid nonlinearity in the hidden units is replaced with </a:t>
            </a:r>
            <a:r>
              <a:rPr lang="en-US" sz="2800" dirty="0" err="1"/>
              <a:t>ReLU</a:t>
            </a:r>
            <a:r>
              <a:rPr lang="en-US" sz="2800" dirty="0"/>
              <a:t>: </a:t>
            </a:r>
            <a:r>
              <a:rPr lang="en-US" sz="2800" i="1" dirty="0">
                <a:latin typeface="Times" pitchFamily="2" charset="0"/>
              </a:rPr>
              <a:t>f</a:t>
            </a:r>
            <a:r>
              <a:rPr lang="en-US" sz="2800" dirty="0">
                <a:latin typeface="Times" pitchFamily="2" charset="0"/>
              </a:rPr>
              <a:t>(</a:t>
            </a:r>
            <a:r>
              <a:rPr lang="en-US" sz="2800" i="1" dirty="0">
                <a:latin typeface="Times" pitchFamily="2" charset="0"/>
              </a:rPr>
              <a:t>a</a:t>
            </a:r>
            <a:r>
              <a:rPr lang="en-US" sz="2800" dirty="0">
                <a:latin typeface="Times" pitchFamily="2" charset="0"/>
              </a:rPr>
              <a:t>) = max(0, </a:t>
            </a:r>
            <a:r>
              <a:rPr lang="en-US" sz="2800" i="1" dirty="0">
                <a:latin typeface="Times" pitchFamily="2" charset="0"/>
              </a:rPr>
              <a:t>a</a:t>
            </a:r>
            <a:r>
              <a:rPr lang="en-US" sz="2800" dirty="0">
                <a:latin typeface="Times" pitchFamily="2" charset="0"/>
              </a:rPr>
              <a: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19</a:t>
            </a:fld>
            <a:endParaRPr lang="nl-NL" altLang="nl-NL"/>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3403622" y="586491"/>
            <a:ext cx="2424364" cy="6543816"/>
          </a:xfrm>
          <a:prstGeom prst="rect">
            <a:avLst/>
          </a:prstGeom>
        </p:spPr>
      </p:pic>
      <p:cxnSp>
        <p:nvCxnSpPr>
          <p:cNvPr id="14" name="Straight Connector 13">
            <a:extLst>
              <a:ext uri="{FF2B5EF4-FFF2-40B4-BE49-F238E27FC236}">
                <a16:creationId xmlns:a16="http://schemas.microsoft.com/office/drawing/2014/main" id="{A6ADBBE7-D25D-744C-BF09-06D3DF5B2D15}"/>
              </a:ext>
            </a:extLst>
          </p:cNvPr>
          <p:cNvCxnSpPr>
            <a:cxnSpLocks/>
          </p:cNvCxnSpPr>
          <p:nvPr/>
        </p:nvCxnSpPr>
        <p:spPr>
          <a:xfrm>
            <a:off x="3823855" y="3313215"/>
            <a:ext cx="261257" cy="0"/>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9AE7E1F-C600-4148-B58B-FD37E55C0F5D}"/>
              </a:ext>
            </a:extLst>
          </p:cNvPr>
          <p:cNvCxnSpPr>
            <a:cxnSpLocks/>
          </p:cNvCxnSpPr>
          <p:nvPr/>
        </p:nvCxnSpPr>
        <p:spPr>
          <a:xfrm flipV="1">
            <a:off x="4085112" y="3182111"/>
            <a:ext cx="142504" cy="131104"/>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81D411F-CD56-E243-A4E8-856A73927AE6}"/>
              </a:ext>
            </a:extLst>
          </p:cNvPr>
          <p:cNvCxnSpPr>
            <a:cxnSpLocks/>
          </p:cNvCxnSpPr>
          <p:nvPr/>
        </p:nvCxnSpPr>
        <p:spPr>
          <a:xfrm>
            <a:off x="3823855" y="4462361"/>
            <a:ext cx="261257" cy="0"/>
          </a:xfrm>
          <a:prstGeom prst="line">
            <a:avLst/>
          </a:prstGeom>
          <a:ln w="31750"/>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CA499FB-9C3D-B844-8593-6A3D6892BAE8}"/>
              </a:ext>
            </a:extLst>
          </p:cNvPr>
          <p:cNvCxnSpPr>
            <a:cxnSpLocks/>
          </p:cNvCxnSpPr>
          <p:nvPr/>
        </p:nvCxnSpPr>
        <p:spPr>
          <a:xfrm flipV="1">
            <a:off x="4085112" y="4331257"/>
            <a:ext cx="142504" cy="131104"/>
          </a:xfrm>
          <a:prstGeom prst="line">
            <a:avLst/>
          </a:prstGeom>
          <a:ln w="317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497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lnSpcReduction="10000"/>
          </a:bodyPr>
          <a:lstStyle/>
          <a:p>
            <a:pPr marL="0" indent="0">
              <a:buNone/>
            </a:pPr>
            <a:r>
              <a:rPr lang="en-US" dirty="0"/>
              <a:t>Outline of today’s lecture:</a:t>
            </a:r>
          </a:p>
          <a:p>
            <a:pPr marL="0" indent="0">
              <a:buNone/>
            </a:pPr>
            <a:endParaRPr lang="en-US" dirty="0"/>
          </a:p>
          <a:p>
            <a:pPr marL="0" indent="0">
              <a:buNone/>
            </a:pPr>
            <a:r>
              <a:rPr lang="en-US" dirty="0"/>
              <a:t>1. Logistic regression (recap)</a:t>
            </a:r>
          </a:p>
          <a:p>
            <a:pPr marL="0" indent="0">
              <a:buNone/>
            </a:pPr>
            <a:endParaRPr lang="en-US" dirty="0"/>
          </a:p>
          <a:p>
            <a:pPr marL="0" indent="0">
              <a:buNone/>
            </a:pPr>
            <a:r>
              <a:rPr lang="en-US" dirty="0"/>
              <a:t>2. Neural networks</a:t>
            </a:r>
          </a:p>
          <a:p>
            <a:pPr marL="0" indent="0">
              <a:buNone/>
            </a:pPr>
            <a:endParaRPr lang="en-US" dirty="0"/>
          </a:p>
          <a:p>
            <a:pPr marL="0" indent="0">
              <a:buNone/>
            </a:pPr>
            <a:r>
              <a:rPr lang="en-US" dirty="0"/>
              <a:t>3. Convolutional neural networks</a:t>
            </a:r>
          </a:p>
          <a:p>
            <a:pPr marL="0" indent="0">
              <a:buNone/>
            </a:pPr>
            <a:endParaRPr lang="en-US" dirty="0"/>
          </a:p>
          <a:p>
            <a:pPr marL="0" indent="0">
              <a:buNone/>
            </a:pPr>
            <a:r>
              <a:rPr lang="en-US" dirty="0"/>
              <a:t>4. </a:t>
            </a:r>
            <a:r>
              <a:rPr lang="en-US" u="sng" dirty="0"/>
              <a:t>Backpropagation</a:t>
            </a:r>
          </a:p>
          <a:p>
            <a:pPr marL="0" indent="0">
              <a:buNone/>
            </a:pPr>
            <a:endParaRPr lang="en-US" dirty="0"/>
          </a:p>
          <a:p>
            <a:pPr marL="0" indent="0">
              <a:buNone/>
            </a:pPr>
            <a:r>
              <a:rPr lang="en-US" dirty="0"/>
              <a:t>5. </a:t>
            </a:r>
            <a:r>
              <a:rPr lang="en-US" u="sng" dirty="0"/>
              <a:t>Training deep neural networks</a:t>
            </a:r>
          </a:p>
          <a:p>
            <a:pPr marL="0" indent="0">
              <a:buNone/>
            </a:pPr>
            <a:endParaRPr lang="en-US" dirty="0"/>
          </a:p>
          <a:p>
            <a:pPr marL="0" indent="0">
              <a:buNone/>
            </a:pPr>
            <a:r>
              <a:rPr lang="en-US" dirty="0"/>
              <a:t>6. The U-Net architecture</a:t>
            </a:r>
          </a:p>
          <a:p>
            <a:pPr marL="0" indent="0">
              <a:buNone/>
            </a:pPr>
            <a:endParaRPr lang="en-US" dirty="0"/>
          </a:p>
          <a:p>
            <a:pPr marL="0" indent="0">
              <a:buNone/>
            </a:pPr>
            <a:r>
              <a:rPr lang="en-US" dirty="0"/>
              <a:t>7. Deep learning with </a:t>
            </a:r>
            <a:r>
              <a:rPr lang="en-US" dirty="0" err="1"/>
              <a:t>Keras</a:t>
            </a:r>
            <a:endParaRPr lang="en-US" dirty="0"/>
          </a:p>
          <a:p>
            <a:pPr lvl="1"/>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a:t>
            </a:fld>
            <a:endParaRPr lang="nl-NL" altLang="nl-NL"/>
          </a:p>
        </p:txBody>
      </p:sp>
    </p:spTree>
    <p:extLst>
      <p:ext uri="{BB962C8B-B14F-4D97-AF65-F5344CB8AC3E}">
        <p14:creationId xmlns:p14="http://schemas.microsoft.com/office/powerpoint/2010/main" val="199760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800" dirty="0" err="1"/>
              <a:t>Feedforward</a:t>
            </a:r>
            <a:r>
              <a:rPr lang="en-US" sz="2800" dirty="0"/>
              <a:t> </a:t>
            </a:r>
            <a:r>
              <a:rPr lang="mr-IN" sz="2800" dirty="0"/>
              <a:t>–</a:t>
            </a:r>
            <a:r>
              <a:rPr lang="en-US" sz="2800" dirty="0"/>
              <a:t> because the information flows in one direction (there is not feedback). </a:t>
            </a:r>
          </a:p>
          <a:p>
            <a:pPr marL="0" indent="0" algn="ctr">
              <a:buNone/>
            </a:pPr>
            <a:endParaRPr lang="en-US" sz="2800" dirty="0"/>
          </a:p>
          <a:p>
            <a:pPr marL="0" indent="0" algn="ctr">
              <a:buNone/>
            </a:pPr>
            <a:r>
              <a:rPr lang="en-US" sz="2800" dirty="0"/>
              <a:t>Neural </a:t>
            </a:r>
            <a:r>
              <a:rPr lang="mr-IN" sz="2800" dirty="0"/>
              <a:t>–</a:t>
            </a:r>
            <a:r>
              <a:rPr lang="en-US" sz="2800" dirty="0"/>
              <a:t> because it loosely resembles concepts in neuroscience (biological neurons).</a:t>
            </a:r>
          </a:p>
          <a:p>
            <a:pPr marL="0" indent="0" algn="ctr">
              <a:buNone/>
            </a:pPr>
            <a:endParaRPr lang="en-US" sz="2800" dirty="0"/>
          </a:p>
          <a:p>
            <a:pPr marL="0" indent="0" algn="ctr">
              <a:buNone/>
            </a:pPr>
            <a:r>
              <a:rPr lang="en-US" sz="2800" dirty="0"/>
              <a:t>Network </a:t>
            </a:r>
            <a:r>
              <a:rPr lang="mr-IN" sz="2800" dirty="0"/>
              <a:t>–</a:t>
            </a:r>
            <a:r>
              <a:rPr lang="en-US" sz="2800" dirty="0"/>
              <a:t> because it is a composition of many elements.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20</a:t>
            </a:fld>
            <a:endParaRPr lang="nl-NL" altLang="nl-NL"/>
          </a:p>
        </p:txBody>
      </p:sp>
    </p:spTree>
    <p:extLst>
      <p:ext uri="{BB962C8B-B14F-4D97-AF65-F5344CB8AC3E}">
        <p14:creationId xmlns:p14="http://schemas.microsoft.com/office/powerpoint/2010/main" val="1070240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r>
                  <a:rPr lang="en-US" sz="2800" dirty="0"/>
                  <a:t>For this particular case we can think of the output function of the neural network as a composition of two </a:t>
                </a:r>
                <a:r>
                  <a:rPr lang="en-US" sz="2800" u="sng" dirty="0"/>
                  <a:t>layers</a:t>
                </a:r>
                <a:r>
                  <a:rPr lang="en-US" sz="2800" dirty="0"/>
                  <a:t>:</a:t>
                </a:r>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𝑓</m:t>
                          </m:r>
                        </m:e>
                        <m:sub>
                          <m:r>
                            <a:rPr lang="en-US" sz="2800" b="0" i="1" smtClean="0">
                              <a:latin typeface="Cambria Math" charset="0"/>
                            </a:rPr>
                            <m:t>1</m:t>
                          </m:r>
                        </m:sub>
                      </m:sSub>
                      <m:d>
                        <m:dPr>
                          <m:ctrlPr>
                            <a:rPr lang="en-US" sz="2800" b="0" i="1" smtClean="0">
                              <a:latin typeface="Cambria Math" panose="02040503050406030204" pitchFamily="18" charset="0"/>
                            </a:rPr>
                          </m:ctrlPr>
                        </m:dPr>
                        <m:e>
                          <m:r>
                            <a:rPr lang="en-US" sz="2800" b="1" i="0" smtClean="0">
                              <a:latin typeface="Cambria Math" charset="0"/>
                            </a:rPr>
                            <m:t>𝐱</m:t>
                          </m:r>
                          <m:r>
                            <a:rPr lang="en-US" sz="2800" b="0" i="1" smtClean="0">
                              <a:latin typeface="Cambria Math" charset="0"/>
                            </a:rPr>
                            <m:t>,</m:t>
                          </m:r>
                          <m:sSub>
                            <m:sSubPr>
                              <m:ctrlPr>
                                <a:rPr lang="en-US" sz="2800" b="0" i="1" smtClean="0">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b="0" i="1" smtClean="0">
                                  <a:latin typeface="Cambria Math" charset="0"/>
                                </a:rPr>
                                <m:t>1</m:t>
                              </m:r>
                            </m:sub>
                          </m:sSub>
                        </m:e>
                      </m:d>
                      <m:r>
                        <a:rPr lang="en-US" sz="2800" b="0" i="1" smtClean="0">
                          <a:latin typeface="Cambria Math" charset="0"/>
                          <a:ea typeface="Cambria Math" charset="0"/>
                          <a:cs typeface="Cambria Math" charset="0"/>
                        </a:rPr>
                        <m:t>=</m:t>
                      </m:r>
                      <m:r>
                        <a:rPr lang="en-US" sz="2800" b="1" i="0" smtClean="0">
                          <a:latin typeface="Cambria Math" charset="0"/>
                          <a:ea typeface="Cambria Math" charset="0"/>
                          <a:cs typeface="Cambria Math" charset="0"/>
                        </a:rPr>
                        <m:t>𝐡</m:t>
                      </m:r>
                    </m:oMath>
                  </m:oMathPara>
                </a14:m>
                <a:endParaRPr lang="en-US" sz="2800" b="1" dirty="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charset="0"/>
                        </a:rPr>
                        <m:t>𝑓</m:t>
                      </m:r>
                      <m:d>
                        <m:dPr>
                          <m:ctrlPr>
                            <a:rPr lang="en-US" sz="2800" i="1" smtClean="0">
                              <a:latin typeface="Cambria Math" panose="02040503050406030204" pitchFamily="18" charset="0"/>
                            </a:rPr>
                          </m:ctrlPr>
                        </m:dPr>
                        <m:e>
                          <m:r>
                            <a:rPr lang="en-US" sz="2800" b="0" i="1" smtClean="0">
                              <a:latin typeface="Cambria Math" charset="0"/>
                            </a:rPr>
                            <m:t>𝑥</m:t>
                          </m:r>
                          <m:r>
                            <a:rPr lang="en-US" sz="2800" i="1">
                              <a:latin typeface="Cambria Math" charset="0"/>
                            </a:rPr>
                            <m:t>,</m:t>
                          </m:r>
                          <m:r>
                            <a:rPr lang="en-US" sz="2800" i="1">
                              <a:latin typeface="Cambria Math" charset="0"/>
                              <a:ea typeface="Cambria Math" charset="0"/>
                              <a:cs typeface="Cambria Math" charset="0"/>
                            </a:rPr>
                            <m:t>𝜃</m:t>
                          </m:r>
                        </m:e>
                      </m:d>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rPr>
                            <m:t>𝑓</m:t>
                          </m:r>
                        </m:e>
                        <m:sub>
                          <m:r>
                            <a:rPr lang="en-US" sz="2800" i="1">
                              <a:latin typeface="Cambria Math" charset="0"/>
                            </a:rPr>
                            <m:t>2</m:t>
                          </m:r>
                        </m:sub>
                      </m:sSub>
                      <m:d>
                        <m:dPr>
                          <m:ctrlPr>
                            <a:rPr lang="en-US" sz="2800" i="1">
                              <a:latin typeface="Cambria Math" panose="02040503050406030204" pitchFamily="18" charset="0"/>
                            </a:rPr>
                          </m:ctrlPr>
                        </m:dPr>
                        <m:e>
                          <m:r>
                            <a:rPr lang="en-US" sz="2800" b="1" i="0" smtClean="0">
                              <a:latin typeface="Cambria Math" charset="0"/>
                            </a:rPr>
                            <m:t>𝐡</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i="1">
                                  <a:latin typeface="Cambria Math" charset="0"/>
                                  <a:ea typeface="Cambria Math" charset="0"/>
                                  <a:cs typeface="Cambria Math" charset="0"/>
                                </a:rPr>
                                <m:t>2</m:t>
                              </m:r>
                            </m:sub>
                          </m:sSub>
                        </m:e>
                      </m:d>
                      <m:r>
                        <a:rPr lang="en-US" sz="2800" b="0" i="0"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𝑓</m:t>
                          </m:r>
                        </m:e>
                        <m:sub>
                          <m:r>
                            <a:rPr lang="en-US" sz="2800" b="0" i="1" smtClean="0">
                              <a:latin typeface="Cambria Math" charset="0"/>
                            </a:rPr>
                            <m:t>2</m:t>
                          </m:r>
                        </m:sub>
                      </m:sSub>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rPr>
                            <m:t>𝑓</m:t>
                          </m:r>
                        </m:e>
                        <m:sub>
                          <m:r>
                            <a:rPr lang="en-US" sz="2800" i="1">
                              <a:latin typeface="Cambria Math" charset="0"/>
                            </a:rPr>
                            <m:t>1</m:t>
                          </m:r>
                        </m:sub>
                      </m:sSub>
                      <m:d>
                        <m:dPr>
                          <m:ctrlPr>
                            <a:rPr lang="en-US" sz="2800" i="1">
                              <a:latin typeface="Cambria Math" panose="02040503050406030204" pitchFamily="18" charset="0"/>
                            </a:rPr>
                          </m:ctrlPr>
                        </m:dPr>
                        <m:e>
                          <m:r>
                            <a:rPr lang="en-US" sz="2800" b="1" i="0">
                              <a:latin typeface="Cambria Math" charset="0"/>
                            </a:rPr>
                            <m:t>𝐱</m:t>
                          </m:r>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b="0" i="1" smtClean="0">
                                  <a:latin typeface="Cambria Math" charset="0"/>
                                  <a:ea typeface="Cambria Math" charset="0"/>
                                  <a:cs typeface="Cambria Math" charset="0"/>
                                </a:rPr>
                                <m:t>1</m:t>
                              </m:r>
                            </m:sub>
                          </m:sSub>
                        </m:e>
                      </m:d>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ea typeface="Cambria Math" charset="0"/>
                              <a:cs typeface="Cambria Math" charset="0"/>
                            </a:rPr>
                            <m:t>𝜃</m:t>
                          </m:r>
                        </m:e>
                        <m:sub>
                          <m:r>
                            <a:rPr lang="en-US" sz="2800" b="0" i="1" smtClean="0">
                              <a:latin typeface="Cambria Math" charset="0"/>
                              <a:ea typeface="Cambria Math" charset="0"/>
                              <a:cs typeface="Cambria Math" charset="0"/>
                            </a:rPr>
                            <m:t>2</m:t>
                          </m:r>
                        </m:sub>
                      </m:sSub>
                      <m:r>
                        <a:rPr lang="en-US" sz="2800" b="0" i="1" smtClean="0">
                          <a:latin typeface="Cambria Math" charset="0"/>
                        </a:rPr>
                        <m:t>)</m:t>
                      </m:r>
                    </m:oMath>
                  </m:oMathPara>
                </a14:m>
                <a:endParaRPr lang="en-US" sz="2800" dirty="0">
                  <a:ea typeface="Cambria Math" charset="0"/>
                  <a:cs typeface="Cambria Math" charset="0"/>
                </a:endParaRPr>
              </a:p>
              <a:p>
                <a:pPr marL="0" indent="0" algn="ctr">
                  <a:buNone/>
                </a:pPr>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2"/>
                <a:stretch>
                  <a:fillRect l="-148" t="-1174" r="-1256"/>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21</a:t>
            </a:fld>
            <a:endParaRPr lang="nl-NL" altLang="nl-NL"/>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3714449" y="2332328"/>
            <a:ext cx="1842658" cy="5629273"/>
          </a:xfrm>
          <a:prstGeom prst="rect">
            <a:avLst/>
          </a:prstGeom>
        </p:spPr>
      </p:pic>
    </p:spTree>
    <p:extLst>
      <p:ext uri="{BB962C8B-B14F-4D97-AF65-F5344CB8AC3E}">
        <p14:creationId xmlns:p14="http://schemas.microsoft.com/office/powerpoint/2010/main" val="1443003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ctr">
                <a:normAutofit/>
              </a:bodyPr>
              <a:lstStyle/>
              <a:p>
                <a:pPr marL="0" indent="0" algn="ctr">
                  <a:buNone/>
                </a:pPr>
                <a:r>
                  <a:rPr lang="en-US" sz="2800" b="0" dirty="0"/>
                  <a:t>In general we can have neural networks with many hidden layers:</a:t>
                </a:r>
              </a:p>
              <a:p>
                <a:pPr marL="0" indent="0" algn="ctr">
                  <a:buNone/>
                </a:pPr>
                <a:endParaRPr lang="en-US" sz="2800" b="0" dirty="0"/>
              </a:p>
              <a:p>
                <a:pPr marL="0" indent="0" algn="ctr">
                  <a:buNone/>
                </a:pP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𝑓</m:t>
                        </m:r>
                      </m:e>
                      <m:sub>
                        <m:r>
                          <a:rPr lang="en-US" sz="2800" b="0" i="1" smtClean="0">
                            <a:latin typeface="Cambria Math" charset="0"/>
                          </a:rPr>
                          <m:t>𝑑</m:t>
                        </m:r>
                      </m:sub>
                    </m:sSub>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rPr>
                          <m:t>𝑓</m:t>
                        </m:r>
                      </m:e>
                      <m:sub>
                        <m:r>
                          <a:rPr lang="en-US" sz="2800" b="0" i="1" smtClean="0">
                            <a:latin typeface="Cambria Math" charset="0"/>
                          </a:rPr>
                          <m:t>3</m:t>
                        </m:r>
                      </m:sub>
                    </m:sSub>
                    <m:r>
                      <a:rPr lang="en-US" sz="2800" b="0" i="1" smtClean="0">
                        <a:latin typeface="Cambria Math" charset="0"/>
                      </a:rPr>
                      <m:t>(</m:t>
                    </m:r>
                    <m:sSub>
                      <m:sSubPr>
                        <m:ctrlPr>
                          <a:rPr lang="en-US" sz="2800" i="1">
                            <a:latin typeface="Cambria Math" panose="02040503050406030204" pitchFamily="18" charset="0"/>
                          </a:rPr>
                        </m:ctrlPr>
                      </m:sSubPr>
                      <m:e>
                        <m:r>
                          <a:rPr lang="en-US" sz="2800" i="1">
                            <a:latin typeface="Cambria Math" charset="0"/>
                          </a:rPr>
                          <m:t>𝑓</m:t>
                        </m:r>
                      </m:e>
                      <m:sub>
                        <m:r>
                          <a:rPr lang="en-US" sz="2800" i="1">
                            <a:latin typeface="Cambria Math" charset="0"/>
                          </a:rPr>
                          <m:t>2</m:t>
                        </m:r>
                      </m:sub>
                    </m:sSub>
                  </m:oMath>
                </a14:m>
                <a:r>
                  <a:rPr lang="en-US" sz="2800" b="0" dirty="0"/>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𝑓</m:t>
                        </m:r>
                      </m:e>
                      <m:sub>
                        <m:r>
                          <a:rPr lang="en-US" sz="2800" b="0" i="1" smtClean="0">
                            <a:latin typeface="Cambria Math" charset="0"/>
                          </a:rPr>
                          <m:t>1</m:t>
                        </m:r>
                      </m:sub>
                    </m:sSub>
                    <m:r>
                      <a:rPr lang="en-US" sz="2800" b="0" i="1" smtClean="0">
                        <a:latin typeface="Cambria Math" charset="0"/>
                      </a:rPr>
                      <m:t>(</m:t>
                    </m:r>
                    <m:r>
                      <a:rPr lang="en-US" sz="2800" b="1" i="0" smtClean="0">
                        <a:latin typeface="Cambria Math" charset="0"/>
                      </a:rPr>
                      <m:t>𝐱</m:t>
                    </m:r>
                    <m:r>
                      <a:rPr lang="en-US" sz="2800" b="0" i="1" smtClean="0">
                        <a:latin typeface="Cambria Math" charset="0"/>
                      </a:rPr>
                      <m:t>))))</m:t>
                    </m:r>
                  </m:oMath>
                </a14:m>
                <a:endParaRPr lang="en-US" sz="2800" b="0" dirty="0"/>
              </a:p>
              <a:p>
                <a:pPr marL="0" indent="0" algn="ctr">
                  <a:buNone/>
                </a:pPr>
                <a:endParaRPr lang="en-US" sz="2800" dirty="0"/>
              </a:p>
              <a:p>
                <a:pPr marL="0" indent="0" algn="ctr">
                  <a:buNone/>
                </a:pPr>
                <a:r>
                  <a:rPr lang="en-US" sz="2800" dirty="0"/>
                  <a:t>The number of layers </a:t>
                </a:r>
                <a:r>
                  <a:rPr lang="en-US" sz="2800" i="1" dirty="0"/>
                  <a:t>d</a:t>
                </a:r>
                <a:r>
                  <a:rPr lang="en-US" sz="2800" dirty="0"/>
                  <a:t> is called the depth of the network. This is were the “deep” in “deep learning” comes from.</a:t>
                </a:r>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2"/>
                <a:stretch>
                  <a:fillRect l="-1034" r="-2363"/>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22</a:t>
            </a:fld>
            <a:endParaRPr lang="nl-NL" altLang="nl-NL"/>
          </a:p>
        </p:txBody>
      </p:sp>
    </p:spTree>
    <p:extLst>
      <p:ext uri="{BB962C8B-B14F-4D97-AF65-F5344CB8AC3E}">
        <p14:creationId xmlns:p14="http://schemas.microsoft.com/office/powerpoint/2010/main" val="1478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800" dirty="0">
                <a:hlinkClick r:id="rId2"/>
              </a:rPr>
              <a:t>Examples</a:t>
            </a:r>
            <a:r>
              <a:rPr lang="en-US" sz="2800" dirty="0"/>
              <a:t> in </a:t>
            </a:r>
            <a:r>
              <a:rPr lang="en-US" sz="2800" dirty="0" err="1"/>
              <a:t>Tensorflow</a:t>
            </a:r>
            <a:r>
              <a:rPr lang="en-US" sz="2800" dirty="0"/>
              <a:t> playground.</a:t>
            </a:r>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p:txBody>
      </p:sp>
      <p:sp>
        <p:nvSpPr>
          <p:cNvPr id="3" name="Subtitle 2"/>
          <p:cNvSpPr>
            <a:spLocks noGrp="1"/>
          </p:cNvSpPr>
          <p:nvPr>
            <p:ph type="subTitle" idx="1"/>
          </p:nvPr>
        </p:nvSpPr>
        <p:spPr>
          <a:xfrm>
            <a:off x="597209" y="6472939"/>
            <a:ext cx="3605514" cy="281874"/>
          </a:xfrm>
        </p:spPr>
        <p:txBody>
          <a:bodyPr/>
          <a:lstStyle/>
          <a:p>
            <a:r>
              <a:rPr lang="en-US" dirty="0" err="1"/>
              <a:t>playground.tensorflow.org</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23</a:t>
            </a:fld>
            <a:endParaRPr lang="nl-NL" altLang="nl-NL"/>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8165" y="2231169"/>
            <a:ext cx="6752492" cy="3577313"/>
          </a:xfrm>
          <a:prstGeom prst="rect">
            <a:avLst/>
          </a:prstGeom>
        </p:spPr>
      </p:pic>
    </p:spTree>
    <p:extLst>
      <p:ext uri="{BB962C8B-B14F-4D97-AF65-F5344CB8AC3E}">
        <p14:creationId xmlns:p14="http://schemas.microsoft.com/office/powerpoint/2010/main" val="1821000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Deep neural networks</a:t>
            </a:r>
          </a:p>
        </p:txBody>
      </p:sp>
      <p:sp>
        <p:nvSpPr>
          <p:cNvPr id="3" name="Subtitle 2"/>
          <p:cNvSpPr>
            <a:spLocks noGrp="1"/>
          </p:cNvSpPr>
          <p:nvPr>
            <p:ph type="subTitle" idx="1"/>
          </p:nvPr>
        </p:nvSpPr>
        <p:spPr/>
        <p:txBody>
          <a:bodyPr/>
          <a:lstStyle/>
          <a:p>
            <a:r>
              <a:rPr lang="en-US" dirty="0" err="1"/>
              <a:t>playground.tensorflow.com</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24</a:t>
            </a:fld>
            <a:endParaRPr lang="nl-NL" altLang="nl-NL"/>
          </a:p>
        </p:txBody>
      </p:sp>
      <p:grpSp>
        <p:nvGrpSpPr>
          <p:cNvPr id="8" name="Group 7"/>
          <p:cNvGrpSpPr/>
          <p:nvPr/>
        </p:nvGrpSpPr>
        <p:grpSpPr>
          <a:xfrm>
            <a:off x="389129" y="1965960"/>
            <a:ext cx="8401240" cy="2541183"/>
            <a:chOff x="389129" y="2731770"/>
            <a:chExt cx="8401240" cy="2541183"/>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129" y="2731770"/>
              <a:ext cx="8401240" cy="2541183"/>
            </a:xfrm>
            <a:prstGeom prst="rect">
              <a:avLst/>
            </a:prstGeom>
          </p:spPr>
        </p:pic>
        <p:sp>
          <p:nvSpPr>
            <p:cNvPr id="16" name="Rectangle 15"/>
            <p:cNvSpPr/>
            <p:nvPr/>
          </p:nvSpPr>
          <p:spPr>
            <a:xfrm>
              <a:off x="2319867" y="4194810"/>
              <a:ext cx="903393" cy="72009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381077" y="4198620"/>
              <a:ext cx="903393" cy="72009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312738" y="4671191"/>
            <a:ext cx="8477631" cy="1477328"/>
          </a:xfrm>
          <a:prstGeom prst="rect">
            <a:avLst/>
          </a:prstGeom>
        </p:spPr>
        <p:txBody>
          <a:bodyPr wrap="square">
            <a:spAutoFit/>
          </a:bodyPr>
          <a:lstStyle/>
          <a:p>
            <a:r>
              <a:rPr lang="en-US" dirty="0">
                <a:solidFill>
                  <a:srgbClr val="000000"/>
                </a:solidFill>
              </a:rPr>
              <a:t>It is highly recommended to play around in </a:t>
            </a:r>
            <a:r>
              <a:rPr lang="en-US" dirty="0" err="1">
                <a:solidFill>
                  <a:srgbClr val="000000"/>
                </a:solidFill>
              </a:rPr>
              <a:t>Tensorflow</a:t>
            </a:r>
            <a:r>
              <a:rPr lang="en-US" dirty="0">
                <a:solidFill>
                  <a:srgbClr val="000000"/>
                </a:solidFill>
              </a:rPr>
              <a:t> Playground to develop some intuition about training neural networks for different classification problems.</a:t>
            </a:r>
          </a:p>
          <a:p>
            <a:endParaRPr lang="en-US" dirty="0">
              <a:solidFill>
                <a:srgbClr val="000000"/>
              </a:solidFill>
            </a:endParaRPr>
          </a:p>
          <a:p>
            <a:r>
              <a:rPr lang="en-US" dirty="0">
                <a:solidFill>
                  <a:srgbClr val="000000"/>
                </a:solidFill>
              </a:rPr>
              <a:t>Experiment with different problems, network depths and number of neurons, different activation functions, the regularization parameter (</a:t>
            </a:r>
            <a:r>
              <a:rPr lang="en-US" i="1" dirty="0">
                <a:solidFill>
                  <a:srgbClr val="000000"/>
                </a:solidFill>
              </a:rPr>
              <a:t>L</a:t>
            </a:r>
            <a:r>
              <a:rPr lang="en-US" baseline="-25000" dirty="0">
                <a:solidFill>
                  <a:srgbClr val="000000"/>
                </a:solidFill>
              </a:rPr>
              <a:t>2</a:t>
            </a:r>
            <a:r>
              <a:rPr lang="en-US" dirty="0">
                <a:solidFill>
                  <a:srgbClr val="000000"/>
                </a:solidFill>
              </a:rPr>
              <a:t> regularization) etc.</a:t>
            </a:r>
          </a:p>
        </p:txBody>
      </p:sp>
    </p:spTree>
    <p:extLst>
      <p:ext uri="{BB962C8B-B14F-4D97-AF65-F5344CB8AC3E}">
        <p14:creationId xmlns:p14="http://schemas.microsoft.com/office/powerpoint/2010/main" val="415236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Deep learning frameworks implement layers as the basic building blocks of neural networks.</a:t>
            </a:r>
          </a:p>
        </p:txBody>
      </p:sp>
      <p:sp>
        <p:nvSpPr>
          <p:cNvPr id="3" name="Subtitle 2"/>
          <p:cNvSpPr>
            <a:spLocks noGrp="1"/>
          </p:cNvSpPr>
          <p:nvPr>
            <p:ph type="subTitle" idx="1"/>
          </p:nvPr>
        </p:nvSpPr>
        <p:spPr>
          <a:xfrm>
            <a:off x="597209" y="6472939"/>
            <a:ext cx="3489882" cy="281874"/>
          </a:xfrm>
        </p:spPr>
        <p:txBody>
          <a:bodyPr/>
          <a:lstStyle/>
          <a:p>
            <a:r>
              <a:rPr lang="en-US" dirty="0"/>
              <a:t>Figure from </a:t>
            </a:r>
            <a:r>
              <a:rPr lang="en-US" dirty="0" err="1"/>
              <a:t>Szegedy</a:t>
            </a:r>
            <a:r>
              <a:rPr lang="en-US" dirty="0"/>
              <a:t> et al. CVPR 2015 </a:t>
            </a: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25</a:t>
            </a:fld>
            <a:endParaRPr lang="nl-NL" altLang="nl-NL"/>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7713" y="3006438"/>
            <a:ext cx="8255324" cy="1827367"/>
          </a:xfrm>
          <a:prstGeom prst="rect">
            <a:avLst/>
          </a:prstGeom>
        </p:spPr>
      </p:pic>
      <p:sp>
        <p:nvSpPr>
          <p:cNvPr id="6" name="Rectangle 5"/>
          <p:cNvSpPr/>
          <p:nvPr/>
        </p:nvSpPr>
        <p:spPr>
          <a:xfrm>
            <a:off x="3947033" y="5038682"/>
            <a:ext cx="1236685" cy="369332"/>
          </a:xfrm>
          <a:prstGeom prst="rect">
            <a:avLst/>
          </a:prstGeom>
        </p:spPr>
        <p:txBody>
          <a:bodyPr wrap="none">
            <a:spAutoFit/>
          </a:bodyPr>
          <a:lstStyle/>
          <a:p>
            <a:r>
              <a:rPr lang="en-US"/>
              <a:t>GoogLeNet</a:t>
            </a:r>
            <a:endParaRPr lang="en-US" dirty="0"/>
          </a:p>
        </p:txBody>
      </p:sp>
    </p:spTree>
    <p:extLst>
      <p:ext uri="{BB962C8B-B14F-4D97-AF65-F5344CB8AC3E}">
        <p14:creationId xmlns:p14="http://schemas.microsoft.com/office/powerpoint/2010/main" val="94970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2800" dirty="0"/>
              <a:t>Every layer has an input </a:t>
            </a:r>
            <a:r>
              <a:rPr lang="en-US" sz="2800" u="sng" dirty="0"/>
              <a:t>tensor</a:t>
            </a:r>
            <a:r>
              <a:rPr lang="en-US" sz="2800" dirty="0"/>
              <a:t>, and output tensor and (optionally) parameters.</a:t>
            </a:r>
          </a:p>
          <a:p>
            <a:pPr marL="0" indent="0" algn="ctr">
              <a:buNone/>
            </a:pPr>
            <a:endParaRPr lang="en-US" sz="2800" dirty="0"/>
          </a:p>
          <a:p>
            <a:pPr marL="0" indent="0" algn="ctr">
              <a:buNone/>
            </a:pPr>
            <a:r>
              <a:rPr lang="en-US" sz="2800" dirty="0"/>
              <a:t>Data input and output are also layers.</a:t>
            </a:r>
          </a:p>
          <a:p>
            <a:pPr marL="0" indent="0" algn="ctr">
              <a:buNone/>
            </a:pPr>
            <a:endParaRPr lang="en-US" sz="2800" dirty="0">
              <a:latin typeface="Andale Mono" panose="020B0509000000000004" pitchFamily="49" charset="0"/>
            </a:endParaRPr>
          </a:p>
          <a:p>
            <a:pPr marL="0" indent="0">
              <a:buNone/>
            </a:pPr>
            <a:r>
              <a:rPr lang="en-US" sz="1800" dirty="0" err="1">
                <a:latin typeface="Andale Mono" panose="020B0509000000000004" pitchFamily="49" charset="0"/>
              </a:rPr>
              <a:t>nn</a:t>
            </a:r>
            <a:r>
              <a:rPr lang="en-US" sz="1800" dirty="0">
                <a:latin typeface="Andale Mono" panose="020B0509000000000004" pitchFamily="49" charset="0"/>
              </a:rPr>
              <a:t> = </a:t>
            </a:r>
            <a:r>
              <a:rPr lang="en-US" sz="1800" dirty="0" err="1">
                <a:latin typeface="Andale Mono" panose="020B0509000000000004" pitchFamily="49" charset="0"/>
              </a:rPr>
              <a:t>keras.models.Sequential</a:t>
            </a:r>
            <a:r>
              <a:rPr lang="en-US" sz="1800" dirty="0">
                <a:latin typeface="Andale Mono" panose="020B0509000000000004" pitchFamily="49" charset="0"/>
              </a:rPr>
              <a:t>() </a:t>
            </a:r>
            <a:br>
              <a:rPr lang="en-US" sz="1800" dirty="0">
                <a:latin typeface="Andale Mono" panose="020B0509000000000004" pitchFamily="49" charset="0"/>
              </a:rPr>
            </a:br>
            <a:r>
              <a:rPr lang="en-US" sz="1800" dirty="0" err="1">
                <a:latin typeface="Andale Mono" panose="020B0509000000000004" pitchFamily="49" charset="0"/>
              </a:rPr>
              <a:t>nn.add</a:t>
            </a:r>
            <a:r>
              <a:rPr lang="en-US" sz="1800" dirty="0">
                <a:latin typeface="Andale Mono" panose="020B0509000000000004" pitchFamily="49" charset="0"/>
              </a:rPr>
              <a:t>(</a:t>
            </a:r>
            <a:r>
              <a:rPr lang="en-US" sz="1800" dirty="0" err="1">
                <a:latin typeface="Andale Mono" panose="020B0509000000000004" pitchFamily="49" charset="0"/>
              </a:rPr>
              <a:t>keras.layers.Dense</a:t>
            </a:r>
            <a:r>
              <a:rPr lang="en-US" sz="1800" dirty="0">
                <a:latin typeface="Andale Mono" panose="020B0509000000000004" pitchFamily="49" charset="0"/>
              </a:rPr>
              <a:t>(100, activation=‘sigmoid’)) </a:t>
            </a:r>
          </a:p>
          <a:p>
            <a:pPr marL="0" indent="0">
              <a:buNone/>
            </a:pPr>
            <a:r>
              <a:rPr lang="en-US" sz="1800" dirty="0" err="1">
                <a:latin typeface="Andale Mono" panose="020B0509000000000004" pitchFamily="49" charset="0"/>
              </a:rPr>
              <a:t>nn.add</a:t>
            </a:r>
            <a:r>
              <a:rPr lang="en-US" sz="1800" dirty="0">
                <a:latin typeface="Andale Mono" panose="020B0509000000000004" pitchFamily="49" charset="0"/>
              </a:rPr>
              <a:t>(</a:t>
            </a:r>
            <a:r>
              <a:rPr lang="en-US" sz="1800" dirty="0" err="1">
                <a:latin typeface="Andale Mono" panose="020B0509000000000004" pitchFamily="49" charset="0"/>
              </a:rPr>
              <a:t>keras.layers.Dense</a:t>
            </a:r>
            <a:r>
              <a:rPr lang="en-US" sz="1800" dirty="0">
                <a:latin typeface="Andale Mono" panose="020B0509000000000004" pitchFamily="49" charset="0"/>
              </a:rPr>
              <a:t>(10, activation=’</a:t>
            </a:r>
            <a:r>
              <a:rPr lang="en-US" sz="1800" dirty="0" err="1">
                <a:latin typeface="Andale Mono" panose="020B0509000000000004" pitchFamily="49" charset="0"/>
              </a:rPr>
              <a:t>softmax</a:t>
            </a:r>
            <a:r>
              <a:rPr lang="en-US" sz="1800" dirty="0">
                <a:latin typeface="Andale Mono" panose="020B0509000000000004" pitchFamily="49" charset="0"/>
              </a:rPr>
              <a:t>'))</a:t>
            </a:r>
            <a:br>
              <a:rPr lang="en-US" sz="1400" dirty="0">
                <a:latin typeface="Andale Mono" panose="020B0509000000000004" pitchFamily="49" charset="0"/>
              </a:rPr>
            </a:br>
            <a:r>
              <a:rPr lang="en-US" sz="1400" dirty="0">
                <a:latin typeface="Andale Mono" panose="020B0509000000000004" pitchFamily="49" charset="0"/>
              </a:rPr>
              <a:t>	</a:t>
            </a:r>
            <a:endParaRPr lang="en-US" sz="1400" dirty="0">
              <a:latin typeface="Andale Mono" panose="020B0509000000000004" pitchFamily="49" charset="0"/>
              <a:ea typeface="Andale Mono" charset="0"/>
              <a:cs typeface="Andale Mono" charset="0"/>
            </a:endParaRP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26</a:t>
            </a:fld>
            <a:endParaRPr lang="nl-NL" altLang="nl-NL"/>
          </a:p>
        </p:txBody>
      </p:sp>
      <p:sp>
        <p:nvSpPr>
          <p:cNvPr id="6" name="Subtitle 5">
            <a:extLst>
              <a:ext uri="{FF2B5EF4-FFF2-40B4-BE49-F238E27FC236}">
                <a16:creationId xmlns:a16="http://schemas.microsoft.com/office/drawing/2014/main" id="{94186254-236C-894C-A0E9-3066E6F35E16}"/>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165519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Convolutional</a:t>
            </a:r>
            <a:br>
              <a:rPr lang="en-US" dirty="0"/>
            </a:br>
            <a:r>
              <a:rPr lang="en-US" dirty="0"/>
              <a:t>neural </a:t>
            </a:r>
            <a:br>
              <a:rPr lang="en-US" dirty="0"/>
            </a:br>
            <a:r>
              <a:rPr lang="en-US" dirty="0"/>
              <a:t>networks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7494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How many weights?</a:t>
            </a:r>
          </a:p>
        </p:txBody>
      </p:sp>
      <p:sp>
        <p:nvSpPr>
          <p:cNvPr id="3" name="Subtitle 2"/>
          <p:cNvSpPr>
            <a:spLocks noGrp="1"/>
          </p:cNvSpPr>
          <p:nvPr>
            <p:ph type="subTitle" idx="1"/>
          </p:nvPr>
        </p:nvSpPr>
        <p:spPr>
          <a:xfrm>
            <a:off x="597209" y="6472939"/>
            <a:ext cx="1722658" cy="281430"/>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28</a:t>
            </a:fld>
            <a:endParaRPr lang="nl-NL" altLang="nl-NL"/>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200" y="2108746"/>
            <a:ext cx="2594610" cy="2817584"/>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49930" y="2108746"/>
            <a:ext cx="2594610" cy="2817584"/>
          </a:xfrm>
          <a:prstGeom prst="rect">
            <a:avLst/>
          </a:prstGeom>
        </p:spPr>
      </p:pic>
      <p:sp>
        <p:nvSpPr>
          <p:cNvPr id="7" name="TextBox 6"/>
          <p:cNvSpPr txBox="1"/>
          <p:nvPr/>
        </p:nvSpPr>
        <p:spPr>
          <a:xfrm>
            <a:off x="1062990" y="2251710"/>
            <a:ext cx="914400" cy="914400"/>
          </a:xfrm>
          <a:prstGeom prst="rect">
            <a:avLst/>
          </a:prstGeom>
        </p:spPr>
        <p:txBody>
          <a:bodyPr wrap="none" rtlCol="0" anchor="t">
            <a:normAutofit/>
          </a:bodyPr>
          <a:lstStyle/>
          <a:p>
            <a:endParaRPr lang="en-US" dirty="0">
              <a:solidFill>
                <a:schemeClr val="tx1"/>
              </a:solidFill>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06676" y="2108746"/>
            <a:ext cx="2594610" cy="2817584"/>
          </a:xfrm>
          <a:prstGeom prst="rect">
            <a:avLst/>
          </a:prstGeom>
        </p:spPr>
      </p:pic>
      <p:sp>
        <p:nvSpPr>
          <p:cNvPr id="8" name="Rectangle 7"/>
          <p:cNvSpPr/>
          <p:nvPr/>
        </p:nvSpPr>
        <p:spPr>
          <a:xfrm>
            <a:off x="880110" y="5122483"/>
            <a:ext cx="1431161" cy="646331"/>
          </a:xfrm>
          <a:prstGeom prst="rect">
            <a:avLst/>
          </a:prstGeom>
        </p:spPr>
        <p:txBody>
          <a:bodyPr wrap="none">
            <a:spAutoFit/>
          </a:bodyPr>
          <a:lstStyle/>
          <a:p>
            <a:r>
              <a:rPr lang="en-US" b="1" dirty="0">
                <a:solidFill>
                  <a:srgbClr val="000000"/>
                </a:solidFill>
              </a:rPr>
              <a:t>“regular” NN</a:t>
            </a:r>
          </a:p>
          <a:p>
            <a:pPr algn="ctr"/>
            <a:r>
              <a:rPr lang="en-US" dirty="0">
                <a:solidFill>
                  <a:srgbClr val="000000"/>
                </a:solidFill>
              </a:rPr>
              <a:t>15 weights</a:t>
            </a:r>
          </a:p>
        </p:txBody>
      </p:sp>
      <p:sp>
        <p:nvSpPr>
          <p:cNvPr id="13" name="Rectangle 12"/>
          <p:cNvSpPr/>
          <p:nvPr/>
        </p:nvSpPr>
        <p:spPr>
          <a:xfrm>
            <a:off x="3741420" y="4983983"/>
            <a:ext cx="1535549" cy="923330"/>
          </a:xfrm>
          <a:prstGeom prst="rect">
            <a:avLst/>
          </a:prstGeom>
        </p:spPr>
        <p:txBody>
          <a:bodyPr wrap="none">
            <a:spAutoFit/>
          </a:bodyPr>
          <a:lstStyle/>
          <a:p>
            <a:pPr algn="ctr"/>
            <a:r>
              <a:rPr lang="en-US" b="1" dirty="0">
                <a:solidFill>
                  <a:srgbClr val="000000"/>
                </a:solidFill>
              </a:rPr>
              <a:t>sparsely </a:t>
            </a:r>
          </a:p>
          <a:p>
            <a:r>
              <a:rPr lang="en-US" b="1" dirty="0">
                <a:solidFill>
                  <a:srgbClr val="000000"/>
                </a:solidFill>
              </a:rPr>
              <a:t>connected NN</a:t>
            </a:r>
          </a:p>
          <a:p>
            <a:pPr algn="ctr"/>
            <a:r>
              <a:rPr lang="en-US" dirty="0">
                <a:solidFill>
                  <a:srgbClr val="000000"/>
                </a:solidFill>
              </a:rPr>
              <a:t>9 weights</a:t>
            </a:r>
          </a:p>
        </p:txBody>
      </p:sp>
      <p:sp>
        <p:nvSpPr>
          <p:cNvPr id="14" name="Rectangle 13"/>
          <p:cNvSpPr/>
          <p:nvPr/>
        </p:nvSpPr>
        <p:spPr>
          <a:xfrm>
            <a:off x="6408137" y="5122483"/>
            <a:ext cx="1627560" cy="646331"/>
          </a:xfrm>
          <a:prstGeom prst="rect">
            <a:avLst/>
          </a:prstGeom>
        </p:spPr>
        <p:txBody>
          <a:bodyPr wrap="none">
            <a:spAutoFit/>
          </a:bodyPr>
          <a:lstStyle/>
          <a:p>
            <a:pPr algn="ctr"/>
            <a:r>
              <a:rPr lang="en-US" b="1" dirty="0">
                <a:solidFill>
                  <a:srgbClr val="000000"/>
                </a:solidFill>
              </a:rPr>
              <a:t>shared weights</a:t>
            </a:r>
          </a:p>
          <a:p>
            <a:pPr algn="ctr"/>
            <a:r>
              <a:rPr lang="en-US" dirty="0">
                <a:solidFill>
                  <a:srgbClr val="000000"/>
                </a:solidFill>
              </a:rPr>
              <a:t>3 weights</a:t>
            </a:r>
          </a:p>
        </p:txBody>
      </p:sp>
      <p:sp>
        <p:nvSpPr>
          <p:cNvPr id="15" name="Left Brace 14"/>
          <p:cNvSpPr/>
          <p:nvPr/>
        </p:nvSpPr>
        <p:spPr>
          <a:xfrm>
            <a:off x="3348990" y="2400300"/>
            <a:ext cx="148590" cy="129159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7" name="Rectangle 16"/>
          <p:cNvSpPr/>
          <p:nvPr/>
        </p:nvSpPr>
        <p:spPr>
          <a:xfrm>
            <a:off x="3686273" y="1769864"/>
            <a:ext cx="1098058" cy="276999"/>
          </a:xfrm>
          <a:prstGeom prst="rect">
            <a:avLst/>
          </a:prstGeom>
        </p:spPr>
        <p:txBody>
          <a:bodyPr wrap="none">
            <a:spAutoFit/>
          </a:bodyPr>
          <a:lstStyle/>
          <a:p>
            <a:r>
              <a:rPr lang="en-US" sz="1200" b="1" dirty="0">
                <a:solidFill>
                  <a:srgbClr val="FF0000"/>
                </a:solidFill>
              </a:rPr>
              <a:t>receptive field</a:t>
            </a:r>
            <a:endParaRPr lang="en-US" sz="1200" dirty="0">
              <a:solidFill>
                <a:srgbClr val="FF0000"/>
              </a:solidFill>
            </a:endParaRPr>
          </a:p>
        </p:txBody>
      </p:sp>
      <p:cxnSp>
        <p:nvCxnSpPr>
          <p:cNvPr id="22" name="Curved Connector 21"/>
          <p:cNvCxnSpPr/>
          <p:nvPr/>
        </p:nvCxnSpPr>
        <p:spPr>
          <a:xfrm rot="10800000" flipV="1">
            <a:off x="3463291" y="1908364"/>
            <a:ext cx="257273" cy="34334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0800000" flipH="1" flipV="1">
            <a:off x="4747261" y="1912174"/>
            <a:ext cx="257273" cy="34334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865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How many weights?</a:t>
            </a:r>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29</a:t>
            </a:fld>
            <a:endParaRPr lang="nl-NL" altLang="nl-NL"/>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1706" y="2108746"/>
            <a:ext cx="2142914" cy="2817584"/>
          </a:xfrm>
          <a:prstGeom prst="rect">
            <a:avLst/>
          </a:prstGeom>
        </p:spPr>
      </p:pic>
      <p:sp>
        <p:nvSpPr>
          <p:cNvPr id="14" name="Rectangle 13"/>
          <p:cNvSpPr/>
          <p:nvPr/>
        </p:nvSpPr>
        <p:spPr>
          <a:xfrm>
            <a:off x="933167" y="5122483"/>
            <a:ext cx="1627560" cy="646331"/>
          </a:xfrm>
          <a:prstGeom prst="rect">
            <a:avLst/>
          </a:prstGeom>
        </p:spPr>
        <p:txBody>
          <a:bodyPr wrap="none">
            <a:spAutoFit/>
          </a:bodyPr>
          <a:lstStyle/>
          <a:p>
            <a:pPr algn="ctr"/>
            <a:r>
              <a:rPr lang="en-US" b="1" dirty="0">
                <a:solidFill>
                  <a:srgbClr val="000000"/>
                </a:solidFill>
              </a:rPr>
              <a:t>shared weights</a:t>
            </a:r>
          </a:p>
          <a:p>
            <a:pPr algn="ctr"/>
            <a:r>
              <a:rPr lang="en-US" dirty="0">
                <a:solidFill>
                  <a:srgbClr val="000000"/>
                </a:solidFill>
              </a:rPr>
              <a:t>3 weights</a:t>
            </a:r>
          </a:p>
        </p:txBody>
      </p:sp>
      <mc:AlternateContent xmlns:mc="http://schemas.openxmlformats.org/markup-compatibility/2006" xmlns:a14="http://schemas.microsoft.com/office/drawing/2010/main">
        <mc:Choice Requires="a14">
          <p:sp>
            <p:nvSpPr>
              <p:cNvPr id="6" name="TextBox 5"/>
              <p:cNvSpPr txBox="1"/>
              <p:nvPr/>
            </p:nvSpPr>
            <p:spPr>
              <a:xfrm>
                <a:off x="3977640" y="3863339"/>
                <a:ext cx="4046220" cy="1230779"/>
              </a:xfrm>
              <a:prstGeom prst="rect">
                <a:avLst/>
              </a:prstGeom>
            </p:spPr>
            <p:txBody>
              <a:bodyPr wrap="none" lIns="0" tIns="0" rIns="0" bIns="0" rtlCol="0" anchor="t">
                <a:normAutofit/>
              </a:bodyPr>
              <a:lstStyle/>
              <a:p>
                <a:endParaRPr lang="en-US" i="1" dirty="0">
                  <a:solidFill>
                    <a:srgbClr val="000000"/>
                  </a:solidFill>
                  <a:latin typeface="Cambria Math" charset="0"/>
                </a:endParaRPr>
              </a:p>
              <a:p>
                <a:pPr/>
                <a14:m>
                  <m:oMathPara xmlns:m="http://schemas.openxmlformats.org/officeDocument/2006/math">
                    <m:oMathParaPr>
                      <m:jc m:val="centerGroup"/>
                    </m:oMathParaPr>
                    <m:oMath xmlns:m="http://schemas.openxmlformats.org/officeDocument/2006/math">
                      <m:d>
                        <m:dPr>
                          <m:begChr m:val="["/>
                          <m:endChr m:val="]"/>
                          <m:ctrlPr>
                            <a:rPr lang="mr-IN" i="1">
                              <a:solidFill>
                                <a:srgbClr val="000000"/>
                              </a:solidFill>
                              <a:latin typeface="Cambria Math" panose="02040503050406030204" pitchFamily="18" charset="0"/>
                            </a:rPr>
                          </m:ctrlPr>
                        </m:dPr>
                        <m:e>
                          <m:m>
                            <m:mPr>
                              <m:mcs>
                                <m:mc>
                                  <m:mcPr>
                                    <m:count m:val="3"/>
                                    <m:mcJc m:val="center"/>
                                  </m:mcPr>
                                </m:mc>
                              </m:mcs>
                              <m:ctrlPr>
                                <a:rPr lang="mr-IN" i="1">
                                  <a:solidFill>
                                    <a:srgbClr val="000000"/>
                                  </a:solidFill>
                                  <a:latin typeface="Cambria Math" panose="02040503050406030204" pitchFamily="18" charset="0"/>
                                </a:rPr>
                              </m:ctrlPr>
                            </m:mPr>
                            <m:m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i="1">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i="1">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i="1">
                                        <a:solidFill>
                                          <a:srgbClr val="000000"/>
                                        </a:solidFill>
                                        <a:latin typeface="Cambria Math" charset="0"/>
                                      </a:rPr>
                                      <m:t>3</m:t>
                                    </m:r>
                                  </m:sub>
                                </m:sSub>
                              </m:e>
                            </m:mr>
                          </m:m>
                        </m:e>
                      </m:d>
                      <m:r>
                        <a:rPr lang="en-US" b="0" i="1" smtClean="0">
                          <a:solidFill>
                            <a:srgbClr val="000000"/>
                          </a:solidFill>
                          <a:latin typeface="Cambria Math" charset="0"/>
                        </a:rPr>
                        <m:t>=</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d>
                        <m:dPr>
                          <m:begChr m:val="["/>
                          <m:endChr m:val="]"/>
                          <m:ctrlPr>
                            <a:rPr lang="mr-IN" i="1" smtClean="0">
                              <a:solidFill>
                                <a:srgbClr val="000000"/>
                              </a:solidFill>
                              <a:latin typeface="Cambria Math" panose="02040503050406030204" pitchFamily="18" charset="0"/>
                            </a:rPr>
                          </m:ctrlPr>
                        </m:dPr>
                        <m:e>
                          <m:m>
                            <m:mPr>
                              <m:mcs>
                                <m:mc>
                                  <m:mcPr>
                                    <m:count m:val="5"/>
                                    <m:mcJc m:val="center"/>
                                  </m:mcPr>
                                </m:mc>
                              </m:mcs>
                              <m:ctrlPr>
                                <a:rPr lang="mr-IN" i="1" smtClean="0">
                                  <a:solidFill>
                                    <a:srgbClr val="000000"/>
                                  </a:solidFill>
                                  <a:latin typeface="Cambria Math" panose="02040503050406030204" pitchFamily="18" charset="0"/>
                                </a:rPr>
                              </m:ctrlPr>
                            </m:mPr>
                            <m:m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3</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4</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5</m:t>
                                    </m:r>
                                  </m:sub>
                                </m:sSub>
                              </m:e>
                            </m:mr>
                          </m:m>
                        </m:e>
                      </m:d>
                      <m:r>
                        <a:rPr lang="mr-IN" i="1" smtClean="0">
                          <a:solidFill>
                            <a:srgbClr val="000000"/>
                          </a:solidFill>
                          <a:latin typeface="Cambria Math" charset="0"/>
                          <a:ea typeface="Cambria Math" charset="0"/>
                          <a:cs typeface="Cambria Math" charset="0"/>
                        </a:rPr>
                        <m:t>∗</m:t>
                      </m:r>
                      <m:d>
                        <m:dPr>
                          <m:begChr m:val="["/>
                          <m:endChr m:val="]"/>
                          <m:ctrlPr>
                            <a:rPr lang="mr-IN" i="1" smtClean="0">
                              <a:solidFill>
                                <a:srgbClr val="000000"/>
                              </a:solidFill>
                              <a:latin typeface="Cambria Math" panose="02040503050406030204" pitchFamily="18" charset="0"/>
                              <a:ea typeface="Cambria Math" charset="0"/>
                              <a:cs typeface="Cambria Math" charset="0"/>
                            </a:rPr>
                          </m:ctrlPr>
                        </m:dPr>
                        <m:e>
                          <m:m>
                            <m:mPr>
                              <m:mcs>
                                <m:mc>
                                  <m:mcPr>
                                    <m:count m:val="3"/>
                                    <m:mcJc m:val="center"/>
                                  </m:mcPr>
                                </m:mc>
                              </m:mcs>
                              <m:ctrlPr>
                                <a:rPr lang="mr-IN" i="1" smtClean="0">
                                  <a:solidFill>
                                    <a:srgbClr val="000000"/>
                                  </a:solidFill>
                                  <a:latin typeface="Cambria Math" panose="02040503050406030204" pitchFamily="18" charset="0"/>
                                  <a:ea typeface="Cambria Math" charset="0"/>
                                  <a:cs typeface="Cambria Math" charset="0"/>
                                </a:rPr>
                              </m:ctrlPr>
                            </m:mPr>
                            <m:mr>
                              <m:e>
                                <m:sSub>
                                  <m:sSubPr>
                                    <m:ctrlPr>
                                      <a:rPr lang="en-US" i="1" smtClean="0">
                                        <a:solidFill>
                                          <a:schemeClr val="tx1">
                                            <a:lumMod val="60000"/>
                                            <a:lumOff val="40000"/>
                                          </a:schemeClr>
                                        </a:solidFill>
                                        <a:latin typeface="Cambria Math" panose="02040503050406030204" pitchFamily="18" charset="0"/>
                                      </a:rPr>
                                    </m:ctrlPr>
                                  </m:sSubPr>
                                  <m:e>
                                    <m:r>
                                      <a:rPr lang="en-US" b="0" i="1" smtClean="0">
                                        <a:solidFill>
                                          <a:schemeClr val="tx1">
                                            <a:lumMod val="60000"/>
                                            <a:lumOff val="40000"/>
                                          </a:schemeClr>
                                        </a:solidFill>
                                        <a:latin typeface="Cambria Math" charset="0"/>
                                      </a:rPr>
                                      <m:t>𝑤</m:t>
                                    </m:r>
                                  </m:e>
                                  <m:sub>
                                    <m:r>
                                      <a:rPr lang="en-US" b="0" i="1" smtClean="0">
                                        <a:solidFill>
                                          <a:schemeClr val="tx1">
                                            <a:lumMod val="60000"/>
                                            <a:lumOff val="40000"/>
                                          </a:schemeClr>
                                        </a:solidFill>
                                        <a:latin typeface="Cambria Math" charset="0"/>
                                      </a:rPr>
                                      <m:t>3</m:t>
                                    </m:r>
                                  </m:sub>
                                </m:sSub>
                              </m:e>
                              <m:e>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charset="0"/>
                                      </a:rPr>
                                      <m:t>𝑤</m:t>
                                    </m:r>
                                  </m:e>
                                  <m:sub>
                                    <m:r>
                                      <a:rPr lang="en-US" b="0" i="1" smtClean="0">
                                        <a:solidFill>
                                          <a:srgbClr val="00B050"/>
                                        </a:solidFill>
                                        <a:latin typeface="Cambria Math" charset="0"/>
                                      </a:rPr>
                                      <m:t>2</m:t>
                                    </m:r>
                                  </m:sub>
                                </m:sSub>
                              </m:e>
                              <m:e>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𝑤</m:t>
                                    </m:r>
                                  </m:e>
                                  <m:sub>
                                    <m:r>
                                      <a:rPr lang="en-US" b="0" i="1" smtClean="0">
                                        <a:solidFill>
                                          <a:srgbClr val="FF0000"/>
                                        </a:solidFill>
                                        <a:latin typeface="Cambria Math" charset="0"/>
                                      </a:rPr>
                                      <m:t>1</m:t>
                                    </m:r>
                                  </m:sub>
                                </m:sSub>
                              </m:e>
                            </m:mr>
                          </m:m>
                        </m:e>
                      </m:d>
                    </m:oMath>
                  </m:oMathPara>
                </a14:m>
                <a:endParaRPr lang="en-US" dirty="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977640" y="3863339"/>
                <a:ext cx="4046220" cy="123077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487295" y="2409944"/>
                <a:ext cx="113858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charset="0"/>
                            </a:rPr>
                            <m:t>=</m:t>
                          </m:r>
                          <m:r>
                            <m:rPr>
                              <m:sty m:val="p"/>
                            </m:rPr>
                            <a:rPr lang="en-US" sz="1400" b="0" i="0" smtClean="0">
                              <a:solidFill>
                                <a:srgbClr val="000000"/>
                              </a:solidFill>
                              <a:latin typeface="Cambria Math" charset="0"/>
                            </a:rPr>
                            <m:t>sigm</m:t>
                          </m:r>
                          <m:r>
                            <a:rPr lang="en-US" sz="1400" b="0" i="1" smtClean="0">
                              <a:solidFill>
                                <a:srgbClr val="000000"/>
                              </a:solidFill>
                              <a:latin typeface="Cambria Math" charset="0"/>
                            </a:rPr>
                            <m:t>(</m:t>
                          </m:r>
                          <m:r>
                            <a:rPr lang="en-US" sz="1400" b="0" i="1" smtClean="0">
                              <a:solidFill>
                                <a:srgbClr val="000000"/>
                              </a:solidFill>
                              <a:latin typeface="Cambria Math" charset="0"/>
                            </a:rPr>
                            <m:t>𝑎</m:t>
                          </m:r>
                        </m:e>
                        <m:sub>
                          <m:r>
                            <a:rPr lang="en-US" sz="1400" b="0" i="1" smtClean="0">
                              <a:solidFill>
                                <a:srgbClr val="000000"/>
                              </a:solidFill>
                              <a:latin typeface="Cambria Math" charset="0"/>
                            </a:rPr>
                            <m:t>1</m:t>
                          </m:r>
                        </m:sub>
                      </m:sSub>
                      <m:r>
                        <a:rPr lang="en-US" sz="1400" b="0" i="1" smtClean="0">
                          <a:solidFill>
                            <a:srgbClr val="000000"/>
                          </a:solidFill>
                          <a:latin typeface="Cambria Math" charset="0"/>
                        </a:rPr>
                        <m:t>)</m:t>
                      </m:r>
                    </m:oMath>
                  </m:oMathPara>
                </a14:m>
                <a:endParaRPr lang="en-US" sz="1400" dirty="0"/>
              </a:p>
            </p:txBody>
          </p:sp>
        </mc:Choice>
        <mc:Fallback xmlns="">
          <p:sp>
            <p:nvSpPr>
              <p:cNvPr id="10" name="Rectangle 9"/>
              <p:cNvSpPr>
                <a:spLocks noRot="1" noChangeAspect="1" noMove="1" noResize="1" noEditPoints="1" noAdjustHandles="1" noChangeArrowheads="1" noChangeShapeType="1" noTextEdit="1"/>
              </p:cNvSpPr>
              <p:nvPr/>
            </p:nvSpPr>
            <p:spPr>
              <a:xfrm>
                <a:off x="2487295" y="2409944"/>
                <a:ext cx="1138581" cy="307777"/>
              </a:xfrm>
              <a:prstGeom prst="rect">
                <a:avLst/>
              </a:prstGeom>
              <a:blipFill rotWithShape="0">
                <a:blip r:embed="rId5"/>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491105" y="3396734"/>
                <a:ext cx="110280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charset="0"/>
                            </a:rPr>
                            <m:t>=</m:t>
                          </m:r>
                          <m:r>
                            <m:rPr>
                              <m:sty m:val="p"/>
                            </m:rPr>
                            <a:rPr lang="en-US" sz="1400">
                              <a:solidFill>
                                <a:srgbClr val="000000"/>
                              </a:solidFill>
                              <a:latin typeface="Cambria Math" charset="0"/>
                            </a:rPr>
                            <m:t>sigm</m:t>
                          </m:r>
                          <m:r>
                            <a:rPr lang="en-US" sz="1400" i="1">
                              <a:solidFill>
                                <a:srgbClr val="000000"/>
                              </a:solidFill>
                              <a:latin typeface="Cambria Math" charset="0"/>
                            </a:rPr>
                            <m:t>(</m:t>
                          </m:r>
                          <m:r>
                            <a:rPr lang="en-US" sz="1400" i="1">
                              <a:solidFill>
                                <a:srgbClr val="000000"/>
                              </a:solidFill>
                              <a:latin typeface="Cambria Math" charset="0"/>
                            </a:rPr>
                            <m:t>𝑎</m:t>
                          </m:r>
                        </m:e>
                        <m:sub>
                          <m:r>
                            <a:rPr lang="en-US" sz="1400" b="0" i="1" smtClean="0">
                              <a:solidFill>
                                <a:srgbClr val="000000"/>
                              </a:solidFill>
                              <a:latin typeface="Cambria Math" charset="0"/>
                            </a:rPr>
                            <m:t>2</m:t>
                          </m:r>
                        </m:sub>
                      </m:sSub>
                      <m:r>
                        <a:rPr lang="en-US" sz="1400" i="1">
                          <a:solidFill>
                            <a:srgbClr val="000000"/>
                          </a:solidFill>
                          <a:latin typeface="Cambria Math" charset="0"/>
                        </a:rPr>
                        <m:t>)</m:t>
                      </m:r>
                    </m:oMath>
                  </m:oMathPara>
                </a14:m>
                <a:endParaRPr lang="en-US" sz="1400" dirty="0"/>
              </a:p>
            </p:txBody>
          </p:sp>
        </mc:Choice>
        <mc:Fallback xmlns="">
          <p:sp>
            <p:nvSpPr>
              <p:cNvPr id="15" name="Rectangle 14"/>
              <p:cNvSpPr>
                <a:spLocks noRot="1" noChangeAspect="1" noMove="1" noResize="1" noEditPoints="1" noAdjustHandles="1" noChangeArrowheads="1" noChangeShapeType="1" noTextEdit="1"/>
              </p:cNvSpPr>
              <p:nvPr/>
            </p:nvSpPr>
            <p:spPr>
              <a:xfrm>
                <a:off x="2491105" y="3396734"/>
                <a:ext cx="1102802" cy="307777"/>
              </a:xfrm>
              <a:prstGeom prst="rect">
                <a:avLst/>
              </a:prstGeom>
              <a:blipFill rotWithShape="0">
                <a:blip r:embed="rId6"/>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491105" y="4391144"/>
                <a:ext cx="110280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charset="0"/>
                            </a:rPr>
                            <m:t>=</m:t>
                          </m:r>
                          <m:r>
                            <m:rPr>
                              <m:sty m:val="p"/>
                            </m:rPr>
                            <a:rPr lang="en-US" sz="1400">
                              <a:solidFill>
                                <a:srgbClr val="000000"/>
                              </a:solidFill>
                              <a:latin typeface="Cambria Math" charset="0"/>
                            </a:rPr>
                            <m:t>sigm</m:t>
                          </m:r>
                          <m:r>
                            <a:rPr lang="en-US" sz="1400" i="1">
                              <a:solidFill>
                                <a:srgbClr val="000000"/>
                              </a:solidFill>
                              <a:latin typeface="Cambria Math" charset="0"/>
                            </a:rPr>
                            <m:t>(</m:t>
                          </m:r>
                          <m:r>
                            <a:rPr lang="en-US" sz="1400" i="1">
                              <a:solidFill>
                                <a:srgbClr val="000000"/>
                              </a:solidFill>
                              <a:latin typeface="Cambria Math" charset="0"/>
                            </a:rPr>
                            <m:t>𝑎</m:t>
                          </m:r>
                        </m:e>
                        <m:sub>
                          <m:r>
                            <a:rPr lang="en-US" sz="1400" b="0" i="1" smtClean="0">
                              <a:solidFill>
                                <a:srgbClr val="000000"/>
                              </a:solidFill>
                              <a:latin typeface="Cambria Math" charset="0"/>
                            </a:rPr>
                            <m:t>3</m:t>
                          </m:r>
                        </m:sub>
                      </m:sSub>
                      <m:r>
                        <a:rPr lang="en-US" sz="1400" i="1">
                          <a:solidFill>
                            <a:srgbClr val="000000"/>
                          </a:solidFill>
                          <a:latin typeface="Cambria Math" charset="0"/>
                        </a:rPr>
                        <m:t>)</m:t>
                      </m:r>
                    </m:oMath>
                  </m:oMathPara>
                </a14:m>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2491105" y="4391144"/>
                <a:ext cx="1102802" cy="307777"/>
              </a:xfrm>
              <a:prstGeom prst="rect">
                <a:avLst/>
              </a:prstGeom>
              <a:blipFill rotWithShape="0">
                <a:blip r:embed="rId7"/>
                <a:stretch>
                  <a:fillRect b="-9804"/>
                </a:stretch>
              </a:blipFill>
            </p:spPr>
            <p:txBody>
              <a:bodyPr/>
              <a:lstStyle/>
              <a:p>
                <a:r>
                  <a:rPr lang="en-US">
                    <a:noFill/>
                  </a:rPr>
                  <a:t> </a:t>
                </a:r>
              </a:p>
            </p:txBody>
          </p:sp>
        </mc:Fallback>
      </mc:AlternateContent>
      <p:sp>
        <p:nvSpPr>
          <p:cNvPr id="17" name="TextBox 16"/>
          <p:cNvSpPr txBox="1"/>
          <p:nvPr/>
        </p:nvSpPr>
        <p:spPr>
          <a:xfrm>
            <a:off x="3981450" y="2861310"/>
            <a:ext cx="4046220" cy="377190"/>
          </a:xfrm>
          <a:prstGeom prst="rect">
            <a:avLst/>
          </a:prstGeom>
        </p:spPr>
        <p:txBody>
          <a:bodyPr wrap="none" lIns="0" tIns="0" rIns="0" bIns="0" rtlCol="0" anchor="t">
            <a:normAutofit/>
          </a:bodyPr>
          <a:lstStyle/>
          <a:p>
            <a:endParaRPr lang="en-US" dirty="0">
              <a:solidFill>
                <a:srgbClr val="000000"/>
              </a:solidFill>
            </a:endParaRPr>
          </a:p>
        </p:txBody>
      </p:sp>
      <mc:AlternateContent xmlns:mc="http://schemas.openxmlformats.org/markup-compatibility/2006" xmlns:a14="http://schemas.microsoft.com/office/drawing/2010/main">
        <mc:Choice Requires="a14">
          <p:sp>
            <p:nvSpPr>
              <p:cNvPr id="19" name="TextBox 18"/>
              <p:cNvSpPr txBox="1"/>
              <p:nvPr/>
            </p:nvSpPr>
            <p:spPr>
              <a:xfrm>
                <a:off x="3985260" y="2385060"/>
                <a:ext cx="4046220" cy="377190"/>
              </a:xfrm>
              <a:prstGeom prst="rect">
                <a:avLst/>
              </a:prstGeom>
            </p:spPr>
            <p:txBody>
              <a:bodyPr wrap="none" lIns="0" tIns="0" rIns="0" bIns="0" rtlCol="0" anchor="t">
                <a:norm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𝑎</m:t>
                          </m:r>
                        </m:e>
                        <m:sub>
                          <m:r>
                            <a:rPr lang="en-US" i="1">
                              <a:solidFill>
                                <a:srgbClr val="000000"/>
                              </a:solidFill>
                              <a:latin typeface="Cambria Math" charset="0"/>
                            </a:rPr>
                            <m:t>1</m:t>
                          </m:r>
                        </m:sub>
                      </m:sSub>
                      <m:r>
                        <a:rPr lang="en-US" i="1" smtClean="0">
                          <a:solidFill>
                            <a:srgbClr val="000000"/>
                          </a:solidFill>
                          <a:latin typeface="Cambria Math"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1</m:t>
                          </m:r>
                        </m:sub>
                      </m:sSub>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𝑤</m:t>
                          </m:r>
                        </m:e>
                        <m:sub>
                          <m:r>
                            <a:rPr lang="en-US" i="1">
                              <a:solidFill>
                                <a:srgbClr val="FF0000"/>
                              </a:solidFill>
                              <a:latin typeface="Cambria Math" charset="0"/>
                            </a:rPr>
                            <m:t>1</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2</m:t>
                          </m:r>
                        </m:sub>
                      </m:s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𝑤</m:t>
                          </m:r>
                        </m:e>
                        <m:sub>
                          <m:r>
                            <a:rPr lang="en-US" b="0" i="1" smtClean="0">
                              <a:solidFill>
                                <a:srgbClr val="00B050"/>
                              </a:solidFill>
                              <a:latin typeface="Cambria Math" charset="0"/>
                            </a:rPr>
                            <m:t>2</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3</m:t>
                          </m:r>
                        </m:sub>
                      </m:sSub>
                      <m:sSub>
                        <m:sSubPr>
                          <m:ctrlPr>
                            <a:rPr lang="en-US" i="1" smtClean="0">
                              <a:solidFill>
                                <a:schemeClr val="tx1">
                                  <a:lumMod val="60000"/>
                                  <a:lumOff val="40000"/>
                                </a:schemeClr>
                              </a:solidFill>
                              <a:latin typeface="Cambria Math" panose="02040503050406030204" pitchFamily="18" charset="0"/>
                            </a:rPr>
                          </m:ctrlPr>
                        </m:sSubPr>
                        <m:e>
                          <m:r>
                            <a:rPr lang="en-US" i="1">
                              <a:solidFill>
                                <a:schemeClr val="tx1">
                                  <a:lumMod val="60000"/>
                                  <a:lumOff val="40000"/>
                                </a:schemeClr>
                              </a:solidFill>
                              <a:latin typeface="Cambria Math" charset="0"/>
                            </a:rPr>
                            <m:t>𝑤</m:t>
                          </m:r>
                        </m:e>
                        <m:sub>
                          <m:r>
                            <a:rPr lang="en-US" b="0" i="1" smtClean="0">
                              <a:solidFill>
                                <a:schemeClr val="tx1">
                                  <a:lumMod val="60000"/>
                                  <a:lumOff val="40000"/>
                                </a:schemeClr>
                              </a:solidFill>
                              <a:latin typeface="Cambria Math" charset="0"/>
                            </a:rPr>
                            <m:t>3</m:t>
                          </m:r>
                        </m:sub>
                      </m:sSub>
                    </m:oMath>
                  </m:oMathPara>
                </a14:m>
                <a:endParaRPr lang="en-US" dirty="0">
                  <a:solidFill>
                    <a:schemeClr val="tx1">
                      <a:lumMod val="60000"/>
                      <a:lumOff val="40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985260" y="2385060"/>
                <a:ext cx="4046220" cy="37719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989070" y="2788920"/>
                <a:ext cx="4046220" cy="377190"/>
              </a:xfrm>
              <a:prstGeom prst="rect">
                <a:avLst/>
              </a:prstGeom>
            </p:spPr>
            <p:txBody>
              <a:bodyPr wrap="none" lIns="0" tIns="0" rIns="0" bIns="0" rtlCol="0" anchor="t">
                <a:norm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𝑎</m:t>
                          </m:r>
                        </m:e>
                        <m:sub>
                          <m:r>
                            <a:rPr lang="en-US" b="0" i="1" smtClean="0">
                              <a:solidFill>
                                <a:srgbClr val="000000"/>
                              </a:solidFill>
                              <a:latin typeface="Cambria Math" charset="0"/>
                            </a:rPr>
                            <m:t>2</m:t>
                          </m:r>
                        </m:sub>
                      </m:sSub>
                      <m:r>
                        <a:rPr lang="en-US" i="1" smtClean="0">
                          <a:solidFill>
                            <a:srgbClr val="000000"/>
                          </a:solidFill>
                          <a:latin typeface="Cambria Math"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2</m:t>
                          </m:r>
                        </m:sub>
                      </m:sSub>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𝑤</m:t>
                          </m:r>
                        </m:e>
                        <m:sub>
                          <m:r>
                            <a:rPr lang="en-US" i="1">
                              <a:solidFill>
                                <a:srgbClr val="FF0000"/>
                              </a:solidFill>
                              <a:latin typeface="Cambria Math" charset="0"/>
                            </a:rPr>
                            <m:t>1</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3</m:t>
                          </m:r>
                        </m:sub>
                      </m:s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𝑤</m:t>
                          </m:r>
                        </m:e>
                        <m:sub>
                          <m:r>
                            <a:rPr lang="en-US" b="0" i="1" smtClean="0">
                              <a:solidFill>
                                <a:srgbClr val="00B050"/>
                              </a:solidFill>
                              <a:latin typeface="Cambria Math" charset="0"/>
                            </a:rPr>
                            <m:t>2</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4</m:t>
                          </m:r>
                        </m:sub>
                      </m:sSub>
                      <m:sSub>
                        <m:sSubPr>
                          <m:ctrlPr>
                            <a:rPr lang="en-US" i="1" smtClean="0">
                              <a:solidFill>
                                <a:schemeClr val="tx1">
                                  <a:lumMod val="60000"/>
                                  <a:lumOff val="40000"/>
                                </a:schemeClr>
                              </a:solidFill>
                              <a:latin typeface="Cambria Math" panose="02040503050406030204" pitchFamily="18" charset="0"/>
                            </a:rPr>
                          </m:ctrlPr>
                        </m:sSubPr>
                        <m:e>
                          <m:r>
                            <a:rPr lang="en-US" i="1">
                              <a:solidFill>
                                <a:schemeClr val="tx1">
                                  <a:lumMod val="60000"/>
                                  <a:lumOff val="40000"/>
                                </a:schemeClr>
                              </a:solidFill>
                              <a:latin typeface="Cambria Math" charset="0"/>
                            </a:rPr>
                            <m:t>𝑤</m:t>
                          </m:r>
                        </m:e>
                        <m:sub>
                          <m:r>
                            <a:rPr lang="en-US" b="0" i="1" smtClean="0">
                              <a:solidFill>
                                <a:schemeClr val="tx1">
                                  <a:lumMod val="60000"/>
                                  <a:lumOff val="40000"/>
                                </a:schemeClr>
                              </a:solidFill>
                              <a:latin typeface="Cambria Math" charset="0"/>
                            </a:rPr>
                            <m:t>3</m:t>
                          </m:r>
                        </m:sub>
                      </m:sSub>
                    </m:oMath>
                  </m:oMathPara>
                </a14:m>
                <a:endParaRPr lang="en-US"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989070" y="2788920"/>
                <a:ext cx="4046220" cy="37719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992880" y="3169920"/>
                <a:ext cx="4046220" cy="377190"/>
              </a:xfrm>
              <a:prstGeom prst="rect">
                <a:avLst/>
              </a:prstGeom>
            </p:spPr>
            <p:txBody>
              <a:bodyPr wrap="none" lIns="0" tIns="0" rIns="0" bIns="0" rtlCol="0" anchor="t">
                <a:norm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𝑎</m:t>
                          </m:r>
                        </m:e>
                        <m:sub>
                          <m:r>
                            <a:rPr lang="en-US" b="0" i="1" smtClean="0">
                              <a:solidFill>
                                <a:srgbClr val="000000"/>
                              </a:solidFill>
                              <a:latin typeface="Cambria Math" charset="0"/>
                            </a:rPr>
                            <m:t>2</m:t>
                          </m:r>
                        </m:sub>
                      </m:sSub>
                      <m:r>
                        <a:rPr lang="en-US" i="1" smtClean="0">
                          <a:solidFill>
                            <a:srgbClr val="000000"/>
                          </a:solidFill>
                          <a:latin typeface="Cambria Math" charset="0"/>
                        </a:rPr>
                        <m:t>=</m:t>
                      </m:r>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3</m:t>
                          </m:r>
                        </m:sub>
                      </m:sSub>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𝑤</m:t>
                          </m:r>
                        </m:e>
                        <m:sub>
                          <m:r>
                            <a:rPr lang="en-US" i="1">
                              <a:solidFill>
                                <a:srgbClr val="FF0000"/>
                              </a:solidFill>
                              <a:latin typeface="Cambria Math" charset="0"/>
                            </a:rPr>
                            <m:t>1</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4</m:t>
                          </m:r>
                        </m:sub>
                      </m:s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𝑤</m:t>
                          </m:r>
                        </m:e>
                        <m:sub>
                          <m:r>
                            <a:rPr lang="en-US" b="0" i="1" smtClean="0">
                              <a:solidFill>
                                <a:srgbClr val="00B050"/>
                              </a:solidFill>
                              <a:latin typeface="Cambria Math" charset="0"/>
                            </a:rPr>
                            <m:t>2</m:t>
                          </m:r>
                        </m:sub>
                      </m:sSub>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5</m:t>
                          </m:r>
                        </m:sub>
                      </m:sSub>
                      <m:sSub>
                        <m:sSubPr>
                          <m:ctrlPr>
                            <a:rPr lang="en-US" i="1" smtClean="0">
                              <a:solidFill>
                                <a:schemeClr val="tx1">
                                  <a:lumMod val="60000"/>
                                  <a:lumOff val="40000"/>
                                </a:schemeClr>
                              </a:solidFill>
                              <a:latin typeface="Cambria Math" panose="02040503050406030204" pitchFamily="18" charset="0"/>
                            </a:rPr>
                          </m:ctrlPr>
                        </m:sSubPr>
                        <m:e>
                          <m:r>
                            <a:rPr lang="en-US" i="1">
                              <a:solidFill>
                                <a:schemeClr val="tx1">
                                  <a:lumMod val="60000"/>
                                  <a:lumOff val="40000"/>
                                </a:schemeClr>
                              </a:solidFill>
                              <a:latin typeface="Cambria Math" charset="0"/>
                            </a:rPr>
                            <m:t>𝑤</m:t>
                          </m:r>
                        </m:e>
                        <m:sub>
                          <m:r>
                            <a:rPr lang="en-US" b="0" i="1" smtClean="0">
                              <a:solidFill>
                                <a:schemeClr val="tx1">
                                  <a:lumMod val="60000"/>
                                  <a:lumOff val="40000"/>
                                </a:schemeClr>
                              </a:solidFill>
                              <a:latin typeface="Cambria Math" charset="0"/>
                            </a:rPr>
                            <m:t>3</m:t>
                          </m:r>
                        </m:sub>
                      </m:sSub>
                    </m:oMath>
                  </m:oMathPara>
                </a14:m>
                <a:endParaRPr lang="en-US" dirty="0">
                  <a:solidFill>
                    <a:srgbClr val="00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992880" y="3169920"/>
                <a:ext cx="4046220" cy="377190"/>
              </a:xfrm>
              <a:prstGeom prst="rect">
                <a:avLst/>
              </a:prstGeom>
              <a:blipFill rotWithShape="0">
                <a:blip r:embed="rId10"/>
                <a:stretch>
                  <a:fillRect/>
                </a:stretch>
              </a:blipFill>
            </p:spPr>
            <p:txBody>
              <a:bodyPr/>
              <a:lstStyle/>
              <a:p>
                <a:r>
                  <a:rPr lang="en-US">
                    <a:noFill/>
                  </a:rPr>
                  <a:t> </a:t>
                </a:r>
              </a:p>
            </p:txBody>
          </p:sp>
        </mc:Fallback>
      </mc:AlternateContent>
      <p:sp>
        <p:nvSpPr>
          <p:cNvPr id="24" name="Rectangle 23"/>
          <p:cNvSpPr/>
          <p:nvPr/>
        </p:nvSpPr>
        <p:spPr>
          <a:xfrm>
            <a:off x="4207733" y="5094119"/>
            <a:ext cx="3586046" cy="369332"/>
          </a:xfrm>
          <a:prstGeom prst="rect">
            <a:avLst/>
          </a:prstGeom>
        </p:spPr>
        <p:txBody>
          <a:bodyPr wrap="none">
            <a:spAutoFit/>
          </a:bodyPr>
          <a:lstStyle/>
          <a:p>
            <a:pPr algn="ctr"/>
            <a:r>
              <a:rPr lang="en-US" b="1" dirty="0">
                <a:solidFill>
                  <a:srgbClr val="000000"/>
                </a:solidFill>
              </a:rPr>
              <a:t>convolution, thus convolutional NN</a:t>
            </a:r>
            <a:endParaRPr lang="en-US" dirty="0">
              <a:solidFill>
                <a:srgbClr val="000000"/>
              </a:solidFill>
            </a:endParaRPr>
          </a:p>
        </p:txBody>
      </p:sp>
    </p:spTree>
    <p:extLst>
      <p:ext uri="{BB962C8B-B14F-4D97-AF65-F5344CB8AC3E}">
        <p14:creationId xmlns:p14="http://schemas.microsoft.com/office/powerpoint/2010/main" val="2881413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BBEC9E-B951-3F46-99D1-7C6B99305309}"/>
              </a:ext>
            </a:extLst>
          </p:cNvPr>
          <p:cNvSpPr>
            <a:spLocks noGrp="1"/>
          </p:cNvSpPr>
          <p:nvPr>
            <p:ph sz="half" idx="2"/>
          </p:nvPr>
        </p:nvSpPr>
        <p:spPr/>
        <p:txBody>
          <a:bodyPr>
            <a:normAutofit/>
          </a:bodyPr>
          <a:lstStyle/>
          <a:p>
            <a:pPr marL="0" indent="0">
              <a:buNone/>
            </a:pPr>
            <a:r>
              <a:rPr lang="en-US" dirty="0"/>
              <a:t>Materials:</a:t>
            </a:r>
          </a:p>
          <a:p>
            <a:pPr marL="0" indent="0">
              <a:buNone/>
            </a:pPr>
            <a:endParaRPr lang="en-US" dirty="0"/>
          </a:p>
          <a:p>
            <a:pPr marL="0" indent="0">
              <a:buNone/>
            </a:pPr>
            <a:r>
              <a:rPr lang="en-US" dirty="0"/>
              <a:t>Chapters II.6– II.10 from </a:t>
            </a:r>
            <a:r>
              <a:rPr lang="en-US" dirty="0" err="1"/>
              <a:t>Goodfellow</a:t>
            </a:r>
            <a:r>
              <a:rPr lang="en-US" dirty="0"/>
              <a:t> et al. </a:t>
            </a:r>
            <a:r>
              <a:rPr lang="en-US" i="1" dirty="0"/>
              <a:t>Deep learning</a:t>
            </a:r>
          </a:p>
          <a:p>
            <a:pPr marL="0" indent="0">
              <a:buNone/>
            </a:pPr>
            <a:endParaRPr lang="en-US" i="1" dirty="0"/>
          </a:p>
          <a:p>
            <a:pPr marL="0" indent="0">
              <a:buNone/>
            </a:pPr>
            <a:r>
              <a:rPr lang="en-US" dirty="0" err="1"/>
              <a:t>Cireşan</a:t>
            </a:r>
            <a:r>
              <a:rPr lang="en-US" dirty="0"/>
              <a:t> et al. "Mitosis detection in breast cancer histology images with deep neural networks." MICCAI, 2013.</a:t>
            </a:r>
          </a:p>
          <a:p>
            <a:pPr marL="0" indent="0">
              <a:buNone/>
            </a:pPr>
            <a:endParaRPr lang="en-US" dirty="0"/>
          </a:p>
          <a:p>
            <a:pPr marL="0" indent="0">
              <a:buNone/>
            </a:pPr>
            <a:r>
              <a:rPr lang="en-US" dirty="0" err="1"/>
              <a:t>Ronneberger</a:t>
            </a:r>
            <a:r>
              <a:rPr lang="en-US" dirty="0"/>
              <a:t> et al. "U-net: Convolutional networks for biomedical image segmentation."</a:t>
            </a:r>
            <a:r>
              <a:rPr lang="en-US" i="1" dirty="0"/>
              <a:t> MICCAI</a:t>
            </a:r>
            <a:r>
              <a:rPr lang="en-US" dirty="0"/>
              <a:t>, 2015</a:t>
            </a:r>
          </a:p>
          <a:p>
            <a:pPr marL="0" indent="0">
              <a:buNone/>
            </a:pPr>
            <a:endParaRPr lang="en-US" dirty="0"/>
          </a:p>
          <a:p>
            <a:pPr marL="0" indent="0">
              <a:buNone/>
            </a:pPr>
            <a:r>
              <a:rPr lang="en-US" dirty="0" err="1"/>
              <a:t>Meijering</a:t>
            </a:r>
            <a:r>
              <a:rPr lang="en-US" dirty="0"/>
              <a:t> et al. “A bird’s-eye view of deep learning in bioimage analysis” CSBJ, 2020</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Subtitle 2">
            <a:extLst>
              <a:ext uri="{FF2B5EF4-FFF2-40B4-BE49-F238E27FC236}">
                <a16:creationId xmlns:a16="http://schemas.microsoft.com/office/drawing/2014/main" id="{0CB142D2-ABBB-444B-A659-63700E2D782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4701AEA-0A9E-6341-BDBF-D1F3235B7B68}"/>
              </a:ext>
            </a:extLst>
          </p:cNvPr>
          <p:cNvSpPr>
            <a:spLocks noGrp="1"/>
          </p:cNvSpPr>
          <p:nvPr>
            <p:ph type="sldNum" sz="quarter" idx="10"/>
          </p:nvPr>
        </p:nvSpPr>
        <p:spPr/>
        <p:txBody>
          <a:bodyPr/>
          <a:lstStyle/>
          <a:p>
            <a:pPr>
              <a:defRPr/>
            </a:pPr>
            <a:fld id="{B0B43513-D02F-4D41-AB37-CEA7021E9403}" type="slidenum">
              <a:rPr lang="nl-NL" altLang="nl-NL" smtClean="0"/>
              <a:pPr>
                <a:defRPr/>
              </a:pPr>
              <a:t>3</a:t>
            </a:fld>
            <a:endParaRPr lang="nl-NL" altLang="nl-NL"/>
          </a:p>
        </p:txBody>
      </p:sp>
    </p:spTree>
    <p:extLst>
      <p:ext uri="{BB962C8B-B14F-4D97-AF65-F5344CB8AC3E}">
        <p14:creationId xmlns:p14="http://schemas.microsoft.com/office/powerpoint/2010/main" val="4097003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How many weights?</a:t>
            </a:r>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30</a:t>
            </a:fld>
            <a:endParaRPr lang="nl-NL" altLang="nl-NL"/>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44426" y="1783080"/>
            <a:ext cx="2424854" cy="3124200"/>
          </a:xfrm>
          <a:prstGeom prst="rect">
            <a:avLst/>
          </a:prstGeom>
        </p:spPr>
      </p:pic>
      <p:sp>
        <p:nvSpPr>
          <p:cNvPr id="20" name="Rectangle 19"/>
          <p:cNvSpPr/>
          <p:nvPr/>
        </p:nvSpPr>
        <p:spPr>
          <a:xfrm>
            <a:off x="3217926" y="5103433"/>
            <a:ext cx="2483500" cy="646331"/>
          </a:xfrm>
          <a:prstGeom prst="rect">
            <a:avLst/>
          </a:prstGeom>
        </p:spPr>
        <p:txBody>
          <a:bodyPr wrap="none">
            <a:spAutoFit/>
          </a:bodyPr>
          <a:lstStyle/>
          <a:p>
            <a:pPr algn="ctr"/>
            <a:r>
              <a:rPr lang="en-US" b="1" u="sng" dirty="0">
                <a:solidFill>
                  <a:srgbClr val="000000"/>
                </a:solidFill>
              </a:rPr>
              <a:t>two sets</a:t>
            </a:r>
            <a:r>
              <a:rPr lang="en-US" b="1" dirty="0">
                <a:solidFill>
                  <a:srgbClr val="000000"/>
                </a:solidFill>
              </a:rPr>
              <a:t> shared weights</a:t>
            </a:r>
          </a:p>
          <a:p>
            <a:pPr algn="ctr"/>
            <a:r>
              <a:rPr lang="en-US" dirty="0">
                <a:solidFill>
                  <a:srgbClr val="000000"/>
                </a:solidFill>
              </a:rPr>
              <a:t>6 weights</a:t>
            </a:r>
          </a:p>
        </p:txBody>
      </p:sp>
      <p:pic>
        <p:nvPicPr>
          <p:cNvPr id="29" name="Picture 2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1706" y="2108746"/>
            <a:ext cx="2142914" cy="2817584"/>
          </a:xfrm>
          <a:prstGeom prst="rect">
            <a:avLst/>
          </a:prstGeom>
        </p:spPr>
      </p:pic>
      <p:sp>
        <p:nvSpPr>
          <p:cNvPr id="30" name="Rectangle 29"/>
          <p:cNvSpPr/>
          <p:nvPr/>
        </p:nvSpPr>
        <p:spPr>
          <a:xfrm>
            <a:off x="933167" y="5122483"/>
            <a:ext cx="1627560" cy="646331"/>
          </a:xfrm>
          <a:prstGeom prst="rect">
            <a:avLst/>
          </a:prstGeom>
        </p:spPr>
        <p:txBody>
          <a:bodyPr wrap="none">
            <a:spAutoFit/>
          </a:bodyPr>
          <a:lstStyle/>
          <a:p>
            <a:pPr algn="ctr"/>
            <a:r>
              <a:rPr lang="en-US" b="1" dirty="0">
                <a:solidFill>
                  <a:srgbClr val="000000"/>
                </a:solidFill>
              </a:rPr>
              <a:t>shared weights</a:t>
            </a:r>
          </a:p>
          <a:p>
            <a:pPr algn="ctr"/>
            <a:r>
              <a:rPr lang="en-US" dirty="0">
                <a:solidFill>
                  <a:srgbClr val="000000"/>
                </a:solidFill>
              </a:rPr>
              <a:t>3 weights</a:t>
            </a:r>
          </a:p>
        </p:txBody>
      </p:sp>
      <p:sp>
        <p:nvSpPr>
          <p:cNvPr id="5" name="Rectangle 4"/>
          <p:cNvSpPr/>
          <p:nvPr/>
        </p:nvSpPr>
        <p:spPr>
          <a:xfrm>
            <a:off x="6389369" y="2922955"/>
            <a:ext cx="2103121" cy="1200329"/>
          </a:xfrm>
          <a:prstGeom prst="rect">
            <a:avLst/>
          </a:prstGeom>
        </p:spPr>
        <p:txBody>
          <a:bodyPr wrap="square">
            <a:spAutoFit/>
          </a:bodyPr>
          <a:lstStyle/>
          <a:p>
            <a:r>
              <a:rPr lang="en-US" dirty="0">
                <a:solidFill>
                  <a:srgbClr val="000000"/>
                </a:solidFill>
              </a:rPr>
              <a:t>Note that the added neurons </a:t>
            </a:r>
            <a:r>
              <a:rPr lang="en-US" u="sng" dirty="0">
                <a:solidFill>
                  <a:srgbClr val="000000"/>
                </a:solidFill>
              </a:rPr>
              <a:t>are not</a:t>
            </a:r>
            <a:r>
              <a:rPr lang="en-US" dirty="0">
                <a:solidFill>
                  <a:srgbClr val="000000"/>
                </a:solidFill>
              </a:rPr>
              <a:t> a new layer. They are part of layer 1.</a:t>
            </a:r>
          </a:p>
        </p:txBody>
      </p:sp>
    </p:spTree>
    <p:extLst>
      <p:ext uri="{BB962C8B-B14F-4D97-AF65-F5344CB8AC3E}">
        <p14:creationId xmlns:p14="http://schemas.microsoft.com/office/powerpoint/2010/main" val="2964189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Convolutional </a:t>
            </a:r>
            <a:r>
              <a:rPr lang="en-US" sz="3200"/>
              <a:t>neural networks</a:t>
            </a:r>
            <a:endParaRPr lang="en-US" sz="3200" dirty="0"/>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31</a:t>
            </a:fld>
            <a:endParaRPr lang="nl-NL" altLang="nl-NL"/>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9846" y="2000250"/>
            <a:ext cx="2424854" cy="3124200"/>
          </a:xfrm>
          <a:prstGeom prst="rect">
            <a:avLst/>
          </a:prstGeom>
        </p:spPr>
      </p:pic>
      <p:sp>
        <p:nvSpPr>
          <p:cNvPr id="20" name="Rectangle 19"/>
          <p:cNvSpPr/>
          <p:nvPr/>
        </p:nvSpPr>
        <p:spPr>
          <a:xfrm>
            <a:off x="863346" y="5320603"/>
            <a:ext cx="2483500" cy="646331"/>
          </a:xfrm>
          <a:prstGeom prst="rect">
            <a:avLst/>
          </a:prstGeom>
        </p:spPr>
        <p:txBody>
          <a:bodyPr wrap="none">
            <a:spAutoFit/>
          </a:bodyPr>
          <a:lstStyle/>
          <a:p>
            <a:pPr algn="ctr"/>
            <a:r>
              <a:rPr lang="en-US" b="1" u="sng" dirty="0">
                <a:solidFill>
                  <a:srgbClr val="000000"/>
                </a:solidFill>
              </a:rPr>
              <a:t>two sets</a:t>
            </a:r>
            <a:r>
              <a:rPr lang="en-US" b="1" dirty="0">
                <a:solidFill>
                  <a:srgbClr val="000000"/>
                </a:solidFill>
              </a:rPr>
              <a:t> shared weights</a:t>
            </a:r>
          </a:p>
          <a:p>
            <a:pPr algn="ctr"/>
            <a:r>
              <a:rPr lang="en-US" dirty="0">
                <a:solidFill>
                  <a:srgbClr val="000000"/>
                </a:solidFill>
              </a:rPr>
              <a:t>6 weights</a:t>
            </a:r>
          </a:p>
        </p:txBody>
      </p:sp>
      <mc:AlternateContent xmlns:mc="http://schemas.openxmlformats.org/markup-compatibility/2006" xmlns:a14="http://schemas.microsoft.com/office/drawing/2010/main">
        <mc:Choice Requires="a14">
          <p:sp>
            <p:nvSpPr>
              <p:cNvPr id="10" name="TextBox 9"/>
              <p:cNvSpPr txBox="1"/>
              <p:nvPr/>
            </p:nvSpPr>
            <p:spPr>
              <a:xfrm>
                <a:off x="4286250" y="2038803"/>
                <a:ext cx="4046220" cy="1230779"/>
              </a:xfrm>
              <a:prstGeom prst="rect">
                <a:avLst/>
              </a:prstGeom>
            </p:spPr>
            <p:txBody>
              <a:bodyPr wrap="none" lIns="0" tIns="0" rIns="0" bIns="0" rtlCol="0" anchor="t">
                <a:normAutofit fontScale="85000" lnSpcReduction="10000"/>
              </a:bodyPr>
              <a:lstStyle/>
              <a:p>
                <a:endParaRPr lang="en-US" i="1" dirty="0">
                  <a:solidFill>
                    <a:srgbClr val="000000"/>
                  </a:solidFill>
                  <a:latin typeface="Cambria Math" charset="0"/>
                </a:endParaRPr>
              </a:p>
              <a:p>
                <a:pPr/>
                <a14:m>
                  <m:oMathPara xmlns:m="http://schemas.openxmlformats.org/officeDocument/2006/math">
                    <m:oMathParaPr>
                      <m:jc m:val="centerGroup"/>
                    </m:oMathParaPr>
                    <m:oMath xmlns:m="http://schemas.openxmlformats.org/officeDocument/2006/math">
                      <m:d>
                        <m:dPr>
                          <m:begChr m:val="["/>
                          <m:endChr m:val="]"/>
                          <m:ctrlPr>
                            <a:rPr lang="mr-IN" i="1">
                              <a:solidFill>
                                <a:srgbClr val="000000"/>
                              </a:solidFill>
                              <a:latin typeface="Cambria Math" panose="02040503050406030204" pitchFamily="18" charset="0"/>
                            </a:rPr>
                          </m:ctrlPr>
                        </m:dPr>
                        <m:e>
                          <m:m>
                            <m:mPr>
                              <m:mcs>
                                <m:mc>
                                  <m:mcPr>
                                    <m:count m:val="3"/>
                                    <m:mcJc m:val="center"/>
                                  </m:mcPr>
                                </m:mc>
                              </m:mcs>
                              <m:ctrlPr>
                                <a:rPr lang="mr-IN" i="1">
                                  <a:solidFill>
                                    <a:srgbClr val="000000"/>
                                  </a:solidFill>
                                  <a:latin typeface="Cambria Math" panose="02040503050406030204" pitchFamily="18" charset="0"/>
                                </a:rPr>
                              </m:ctrlPr>
                            </m:mPr>
                            <m:m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b="0" i="1" smtClean="0">
                                        <a:solidFill>
                                          <a:srgbClr val="000000"/>
                                        </a:solidFill>
                                        <a:latin typeface="Cambria Math" charset="0"/>
                                      </a:rPr>
                                      <m:t>1,</m:t>
                                    </m:r>
                                    <m:r>
                                      <a:rPr lang="en-US" i="1">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b="0" i="1" smtClean="0">
                                        <a:solidFill>
                                          <a:srgbClr val="000000"/>
                                        </a:solidFill>
                                        <a:latin typeface="Cambria Math" charset="0"/>
                                      </a:rPr>
                                      <m:t>1,</m:t>
                                    </m:r>
                                    <m:r>
                                      <a:rPr lang="en-US" i="1">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b="0" i="1" smtClean="0">
                                        <a:solidFill>
                                          <a:srgbClr val="000000"/>
                                        </a:solidFill>
                                        <a:latin typeface="Cambria Math" charset="0"/>
                                      </a:rPr>
                                      <m:t>1,</m:t>
                                    </m:r>
                                    <m:r>
                                      <a:rPr lang="en-US" i="1">
                                        <a:solidFill>
                                          <a:srgbClr val="000000"/>
                                        </a:solidFill>
                                        <a:latin typeface="Cambria Math" charset="0"/>
                                      </a:rPr>
                                      <m:t>3</m:t>
                                    </m:r>
                                  </m:sub>
                                </m:sSub>
                              </m:e>
                            </m:mr>
                          </m:m>
                        </m:e>
                      </m:d>
                      <m:r>
                        <a:rPr lang="en-US" b="0" i="1" smtClean="0">
                          <a:solidFill>
                            <a:srgbClr val="000000"/>
                          </a:solidFill>
                          <a:latin typeface="Cambria Math" charset="0"/>
                        </a:rPr>
                        <m:t>=</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d>
                        <m:dPr>
                          <m:begChr m:val="["/>
                          <m:endChr m:val="]"/>
                          <m:ctrlPr>
                            <a:rPr lang="mr-IN" i="1" smtClean="0">
                              <a:solidFill>
                                <a:srgbClr val="000000"/>
                              </a:solidFill>
                              <a:latin typeface="Cambria Math" panose="02040503050406030204" pitchFamily="18" charset="0"/>
                            </a:rPr>
                          </m:ctrlPr>
                        </m:dPr>
                        <m:e>
                          <m:m>
                            <m:mPr>
                              <m:mcs>
                                <m:mc>
                                  <m:mcPr>
                                    <m:count m:val="5"/>
                                    <m:mcJc m:val="center"/>
                                  </m:mcPr>
                                </m:mc>
                              </m:mcs>
                              <m:ctrlPr>
                                <a:rPr lang="mr-IN" i="1" smtClean="0">
                                  <a:solidFill>
                                    <a:srgbClr val="000000"/>
                                  </a:solidFill>
                                  <a:latin typeface="Cambria Math" panose="02040503050406030204" pitchFamily="18" charset="0"/>
                                </a:rPr>
                              </m:ctrlPr>
                            </m:mPr>
                            <m:m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3</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4</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5</m:t>
                                    </m:r>
                                  </m:sub>
                                </m:sSub>
                              </m:e>
                            </m:mr>
                          </m:m>
                        </m:e>
                      </m:d>
                      <m:r>
                        <a:rPr lang="mr-IN" i="1" smtClean="0">
                          <a:solidFill>
                            <a:srgbClr val="000000"/>
                          </a:solidFill>
                          <a:latin typeface="Cambria Math" charset="0"/>
                          <a:ea typeface="Cambria Math" charset="0"/>
                          <a:cs typeface="Cambria Math" charset="0"/>
                        </a:rPr>
                        <m:t>∗</m:t>
                      </m:r>
                      <m:d>
                        <m:dPr>
                          <m:begChr m:val="["/>
                          <m:endChr m:val="]"/>
                          <m:ctrlPr>
                            <a:rPr lang="mr-IN" i="1" smtClean="0">
                              <a:solidFill>
                                <a:srgbClr val="000000"/>
                              </a:solidFill>
                              <a:latin typeface="Cambria Math" panose="02040503050406030204" pitchFamily="18" charset="0"/>
                              <a:ea typeface="Cambria Math" charset="0"/>
                              <a:cs typeface="Cambria Math" charset="0"/>
                            </a:rPr>
                          </m:ctrlPr>
                        </m:dPr>
                        <m:e>
                          <m:m>
                            <m:mPr>
                              <m:mcs>
                                <m:mc>
                                  <m:mcPr>
                                    <m:count m:val="3"/>
                                    <m:mcJc m:val="center"/>
                                  </m:mcPr>
                                </m:mc>
                              </m:mcs>
                              <m:ctrlPr>
                                <a:rPr lang="mr-IN" i="1" smtClean="0">
                                  <a:solidFill>
                                    <a:srgbClr val="000000"/>
                                  </a:solidFill>
                                  <a:latin typeface="Cambria Math" panose="02040503050406030204" pitchFamily="18" charset="0"/>
                                  <a:ea typeface="Cambria Math" charset="0"/>
                                  <a:cs typeface="Cambria Math" charset="0"/>
                                </a:rPr>
                              </m:ctrlPr>
                            </m:mPr>
                            <m:mr>
                              <m:e>
                                <m:sSub>
                                  <m:sSubPr>
                                    <m:ctrlPr>
                                      <a:rPr lang="en-US" i="1" smtClean="0">
                                        <a:solidFill>
                                          <a:schemeClr val="tx1">
                                            <a:lumMod val="60000"/>
                                            <a:lumOff val="40000"/>
                                          </a:schemeClr>
                                        </a:solidFill>
                                        <a:latin typeface="Cambria Math" panose="02040503050406030204" pitchFamily="18" charset="0"/>
                                      </a:rPr>
                                    </m:ctrlPr>
                                  </m:sSubPr>
                                  <m:e>
                                    <m:r>
                                      <a:rPr lang="en-US" b="0" i="1" smtClean="0">
                                        <a:solidFill>
                                          <a:schemeClr val="tx1">
                                            <a:lumMod val="60000"/>
                                            <a:lumOff val="40000"/>
                                          </a:schemeClr>
                                        </a:solidFill>
                                        <a:latin typeface="Cambria Math" charset="0"/>
                                      </a:rPr>
                                      <m:t>𝑤</m:t>
                                    </m:r>
                                  </m:e>
                                  <m:sub>
                                    <m:r>
                                      <a:rPr lang="en-US" b="0" i="1" smtClean="0">
                                        <a:solidFill>
                                          <a:schemeClr val="tx1">
                                            <a:lumMod val="60000"/>
                                            <a:lumOff val="40000"/>
                                          </a:schemeClr>
                                        </a:solidFill>
                                        <a:latin typeface="Cambria Math" charset="0"/>
                                      </a:rPr>
                                      <m:t>1,3</m:t>
                                    </m:r>
                                  </m:sub>
                                </m:sSub>
                              </m:e>
                              <m:e>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charset="0"/>
                                      </a:rPr>
                                      <m:t>𝑤</m:t>
                                    </m:r>
                                  </m:e>
                                  <m:sub>
                                    <m:r>
                                      <a:rPr lang="en-US" b="0" i="1" smtClean="0">
                                        <a:solidFill>
                                          <a:srgbClr val="00B050"/>
                                        </a:solidFill>
                                        <a:latin typeface="Cambria Math" charset="0"/>
                                      </a:rPr>
                                      <m:t>1,2</m:t>
                                    </m:r>
                                  </m:sub>
                                </m:sSub>
                              </m:e>
                              <m:e>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charset="0"/>
                                      </a:rPr>
                                      <m:t>𝑤</m:t>
                                    </m:r>
                                  </m:e>
                                  <m:sub>
                                    <m:r>
                                      <a:rPr lang="en-US" b="0" i="1" smtClean="0">
                                        <a:solidFill>
                                          <a:srgbClr val="FF0000"/>
                                        </a:solidFill>
                                        <a:latin typeface="Cambria Math" charset="0"/>
                                      </a:rPr>
                                      <m:t>1,1</m:t>
                                    </m:r>
                                  </m:sub>
                                </m:sSub>
                              </m:e>
                            </m:mr>
                          </m:m>
                        </m:e>
                      </m:d>
                    </m:oMath>
                  </m:oMathPara>
                </a14:m>
                <a:endParaRPr lang="en-US"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286250" y="2038803"/>
                <a:ext cx="4046220" cy="123077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90060" y="2979873"/>
                <a:ext cx="4046220" cy="1230779"/>
              </a:xfrm>
              <a:prstGeom prst="rect">
                <a:avLst/>
              </a:prstGeom>
            </p:spPr>
            <p:txBody>
              <a:bodyPr wrap="none" lIns="0" tIns="0" rIns="0" bIns="0" rtlCol="0" anchor="t">
                <a:normAutofit fontScale="85000" lnSpcReduction="10000"/>
              </a:bodyPr>
              <a:lstStyle/>
              <a:p>
                <a:endParaRPr lang="en-US" i="1" dirty="0">
                  <a:solidFill>
                    <a:srgbClr val="000000"/>
                  </a:solidFill>
                  <a:latin typeface="Cambria Math" charset="0"/>
                </a:endParaRPr>
              </a:p>
              <a:p>
                <a:pPr/>
                <a14:m>
                  <m:oMathPara xmlns:m="http://schemas.openxmlformats.org/officeDocument/2006/math">
                    <m:oMathParaPr>
                      <m:jc m:val="centerGroup"/>
                    </m:oMathParaPr>
                    <m:oMath xmlns:m="http://schemas.openxmlformats.org/officeDocument/2006/math">
                      <m:d>
                        <m:dPr>
                          <m:begChr m:val="["/>
                          <m:endChr m:val="]"/>
                          <m:ctrlPr>
                            <a:rPr lang="mr-IN" i="1">
                              <a:solidFill>
                                <a:srgbClr val="000000"/>
                              </a:solidFill>
                              <a:latin typeface="Cambria Math" panose="02040503050406030204" pitchFamily="18" charset="0"/>
                            </a:rPr>
                          </m:ctrlPr>
                        </m:dPr>
                        <m:e>
                          <m:m>
                            <m:mPr>
                              <m:mcs>
                                <m:mc>
                                  <m:mcPr>
                                    <m:count m:val="3"/>
                                    <m:mcJc m:val="center"/>
                                  </m:mcPr>
                                </m:mc>
                              </m:mcs>
                              <m:ctrlPr>
                                <a:rPr lang="mr-IN" i="1">
                                  <a:solidFill>
                                    <a:srgbClr val="000000"/>
                                  </a:solidFill>
                                  <a:latin typeface="Cambria Math" panose="02040503050406030204" pitchFamily="18" charset="0"/>
                                </a:rPr>
                              </m:ctrlPr>
                            </m:mPr>
                            <m:m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b="0" i="1" smtClean="0">
                                        <a:solidFill>
                                          <a:srgbClr val="000000"/>
                                        </a:solidFill>
                                        <a:latin typeface="Cambria Math" charset="0"/>
                                      </a:rPr>
                                      <m:t>2,</m:t>
                                    </m:r>
                                    <m:r>
                                      <a:rPr lang="en-US" i="1">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i="1">
                                        <a:solidFill>
                                          <a:srgbClr val="000000"/>
                                        </a:solidFill>
                                        <a:latin typeface="Cambria Math" charset="0"/>
                                      </a:rPr>
                                      <m:t>2</m:t>
                                    </m:r>
                                    <m:r>
                                      <a:rPr lang="en-US" b="0" i="1" smtClean="0">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𝑎</m:t>
                                    </m:r>
                                  </m:e>
                                  <m:sub>
                                    <m:r>
                                      <a:rPr lang="en-US" b="0" i="1" smtClean="0">
                                        <a:solidFill>
                                          <a:srgbClr val="000000"/>
                                        </a:solidFill>
                                        <a:latin typeface="Cambria Math" charset="0"/>
                                      </a:rPr>
                                      <m:t>2,</m:t>
                                    </m:r>
                                    <m:r>
                                      <a:rPr lang="en-US" i="1">
                                        <a:solidFill>
                                          <a:srgbClr val="000000"/>
                                        </a:solidFill>
                                        <a:latin typeface="Cambria Math" charset="0"/>
                                      </a:rPr>
                                      <m:t>3</m:t>
                                    </m:r>
                                  </m:sub>
                                </m:sSub>
                              </m:e>
                            </m:mr>
                          </m:m>
                        </m:e>
                      </m:d>
                      <m:r>
                        <a:rPr lang="en-US" b="0" i="1" smtClean="0">
                          <a:solidFill>
                            <a:srgbClr val="000000"/>
                          </a:solidFill>
                          <a:latin typeface="Cambria Math" charset="0"/>
                        </a:rPr>
                        <m:t>=</m:t>
                      </m:r>
                    </m:oMath>
                  </m:oMathPara>
                </a14:m>
                <a:endParaRPr lang="en-US" dirty="0">
                  <a:solidFill>
                    <a:srgbClr val="000000"/>
                  </a:solidFill>
                </a:endParaRPr>
              </a:p>
              <a:p>
                <a:pPr/>
                <a14:m>
                  <m:oMathPara xmlns:m="http://schemas.openxmlformats.org/officeDocument/2006/math">
                    <m:oMathParaPr>
                      <m:jc m:val="centerGroup"/>
                    </m:oMathParaPr>
                    <m:oMath xmlns:m="http://schemas.openxmlformats.org/officeDocument/2006/math">
                      <m:d>
                        <m:dPr>
                          <m:begChr m:val="["/>
                          <m:endChr m:val="]"/>
                          <m:ctrlPr>
                            <a:rPr lang="mr-IN" i="1" smtClean="0">
                              <a:solidFill>
                                <a:srgbClr val="000000"/>
                              </a:solidFill>
                              <a:latin typeface="Cambria Math" panose="02040503050406030204" pitchFamily="18" charset="0"/>
                            </a:rPr>
                          </m:ctrlPr>
                        </m:dPr>
                        <m:e>
                          <m:m>
                            <m:mPr>
                              <m:mcs>
                                <m:mc>
                                  <m:mcPr>
                                    <m:count m:val="5"/>
                                    <m:mcJc m:val="center"/>
                                  </m:mcPr>
                                </m:mc>
                              </m:mcs>
                              <m:ctrlPr>
                                <a:rPr lang="mr-IN" i="1" smtClean="0">
                                  <a:solidFill>
                                    <a:srgbClr val="000000"/>
                                  </a:solidFill>
                                  <a:latin typeface="Cambria Math" panose="02040503050406030204" pitchFamily="18" charset="0"/>
                                </a:rPr>
                              </m:ctrlPr>
                            </m:mPr>
                            <m:mr>
                              <m:e>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𝑥</m:t>
                                    </m:r>
                                  </m:e>
                                  <m:sub>
                                    <m:r>
                                      <a:rPr lang="en-US" b="0" i="1" smtClean="0">
                                        <a:solidFill>
                                          <a:srgbClr val="000000"/>
                                        </a:solidFill>
                                        <a:latin typeface="Cambria Math"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2</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3</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4</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b="0" i="1" smtClean="0">
                                        <a:solidFill>
                                          <a:srgbClr val="000000"/>
                                        </a:solidFill>
                                        <a:latin typeface="Cambria Math" charset="0"/>
                                      </a:rPr>
                                      <m:t>5</m:t>
                                    </m:r>
                                  </m:sub>
                                </m:sSub>
                              </m:e>
                            </m:mr>
                          </m:m>
                        </m:e>
                      </m:d>
                      <m:r>
                        <a:rPr lang="mr-IN" i="1" smtClean="0">
                          <a:solidFill>
                            <a:srgbClr val="000000"/>
                          </a:solidFill>
                          <a:latin typeface="Cambria Math" charset="0"/>
                          <a:ea typeface="Cambria Math" charset="0"/>
                          <a:cs typeface="Cambria Math" charset="0"/>
                        </a:rPr>
                        <m:t>∗</m:t>
                      </m:r>
                      <m:d>
                        <m:dPr>
                          <m:begChr m:val="["/>
                          <m:endChr m:val="]"/>
                          <m:ctrlPr>
                            <a:rPr lang="mr-IN" i="1" smtClean="0">
                              <a:solidFill>
                                <a:srgbClr val="000000"/>
                              </a:solidFill>
                              <a:latin typeface="Cambria Math" panose="02040503050406030204" pitchFamily="18" charset="0"/>
                              <a:ea typeface="Cambria Math" charset="0"/>
                              <a:cs typeface="Cambria Math" charset="0"/>
                            </a:rPr>
                          </m:ctrlPr>
                        </m:dPr>
                        <m:e>
                          <m:m>
                            <m:mPr>
                              <m:mcs>
                                <m:mc>
                                  <m:mcPr>
                                    <m:count m:val="3"/>
                                    <m:mcJc m:val="center"/>
                                  </m:mcPr>
                                </m:mc>
                              </m:mcs>
                              <m:ctrlPr>
                                <a:rPr lang="mr-IN" i="1" smtClean="0">
                                  <a:solidFill>
                                    <a:srgbClr val="000000"/>
                                  </a:solidFill>
                                  <a:latin typeface="Cambria Math" panose="02040503050406030204" pitchFamily="18" charset="0"/>
                                  <a:ea typeface="Cambria Math" charset="0"/>
                                  <a:cs typeface="Cambria Math" charset="0"/>
                                </a:rPr>
                              </m:ctrlPr>
                            </m:mPr>
                            <m:mr>
                              <m:e>
                                <m:sSub>
                                  <m:sSubPr>
                                    <m:ctrlPr>
                                      <a:rPr lang="en-US" i="1" smtClean="0">
                                        <a:solidFill>
                                          <a:srgbClr val="EBEC02"/>
                                        </a:solidFill>
                                        <a:latin typeface="Cambria Math" panose="02040503050406030204" pitchFamily="18" charset="0"/>
                                      </a:rPr>
                                    </m:ctrlPr>
                                  </m:sSubPr>
                                  <m:e>
                                    <m:r>
                                      <a:rPr lang="en-US" b="0" i="1" smtClean="0">
                                        <a:solidFill>
                                          <a:srgbClr val="EBEC02"/>
                                        </a:solidFill>
                                        <a:latin typeface="Cambria Math" charset="0"/>
                                      </a:rPr>
                                      <m:t>𝑤</m:t>
                                    </m:r>
                                  </m:e>
                                  <m:sub>
                                    <m:r>
                                      <a:rPr lang="en-US" b="0" i="1" smtClean="0">
                                        <a:solidFill>
                                          <a:srgbClr val="EBEC02"/>
                                        </a:solidFill>
                                        <a:latin typeface="Cambria Math" charset="0"/>
                                      </a:rPr>
                                      <m:t>2,3</m:t>
                                    </m:r>
                                  </m:sub>
                                </m:sSub>
                              </m:e>
                              <m:e>
                                <m:sSub>
                                  <m:sSubPr>
                                    <m:ctrlPr>
                                      <a:rPr lang="en-US"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𝑤</m:t>
                                    </m:r>
                                  </m:e>
                                  <m:sub>
                                    <m:r>
                                      <a:rPr lang="en-US" b="0" i="1" smtClean="0">
                                        <a:solidFill>
                                          <a:schemeClr val="accent2">
                                            <a:lumMod val="60000"/>
                                            <a:lumOff val="40000"/>
                                          </a:schemeClr>
                                        </a:solidFill>
                                        <a:latin typeface="Cambria Math" charset="0"/>
                                      </a:rPr>
                                      <m:t>2,2</m:t>
                                    </m:r>
                                  </m:sub>
                                </m:sSub>
                              </m:e>
                              <m:e>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charset="0"/>
                                      </a:rPr>
                                      <m:t>𝑤</m:t>
                                    </m:r>
                                  </m:e>
                                  <m:sub>
                                    <m:r>
                                      <a:rPr lang="en-US" b="0" i="1" smtClean="0">
                                        <a:solidFill>
                                          <a:srgbClr val="7030A0"/>
                                        </a:solidFill>
                                        <a:latin typeface="Cambria Math" charset="0"/>
                                      </a:rPr>
                                      <m:t>2,1</m:t>
                                    </m:r>
                                  </m:sub>
                                </m:sSub>
                              </m:e>
                            </m:mr>
                          </m:m>
                        </m:e>
                      </m:d>
                    </m:oMath>
                  </m:oMathPara>
                </a14:m>
                <a:endParaRPr lang="en-US" dirty="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290060" y="2979873"/>
                <a:ext cx="4046220" cy="123077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137660" y="4477435"/>
                <a:ext cx="4320540" cy="1477328"/>
              </a:xfrm>
              <a:prstGeom prst="rect">
                <a:avLst/>
              </a:prstGeom>
            </p:spPr>
            <p:txBody>
              <a:bodyPr wrap="square">
                <a:spAutoFit/>
              </a:bodyPr>
              <a:lstStyle/>
              <a:p>
                <a14:m>
                  <m:oMath xmlns:m="http://schemas.openxmlformats.org/officeDocument/2006/math">
                    <m:d>
                      <m:dPr>
                        <m:begChr m:val="["/>
                        <m:endChr m:val="]"/>
                        <m:ctrlPr>
                          <a:rPr lang="mr-IN" i="1">
                            <a:solidFill>
                              <a:srgbClr val="000000"/>
                            </a:solidFill>
                            <a:latin typeface="Cambria Math" panose="02040503050406030204" pitchFamily="18" charset="0"/>
                            <a:ea typeface="Cambria Math" charset="0"/>
                            <a:cs typeface="Cambria Math" charset="0"/>
                          </a:rPr>
                        </m:ctrlPr>
                      </m:dPr>
                      <m:e>
                        <m:m>
                          <m:mPr>
                            <m:mcs>
                              <m:mc>
                                <m:mcPr>
                                  <m:count m:val="3"/>
                                  <m:mcJc m:val="center"/>
                                </m:mcPr>
                              </m:mc>
                            </m:mcs>
                            <m:ctrlPr>
                              <a:rPr lang="mr-IN" i="1">
                                <a:solidFill>
                                  <a:srgbClr val="000000"/>
                                </a:solidFill>
                                <a:latin typeface="Cambria Math" panose="02040503050406030204" pitchFamily="18" charset="0"/>
                                <a:ea typeface="Cambria Math" charset="0"/>
                                <a:cs typeface="Cambria Math" charset="0"/>
                              </a:rPr>
                            </m:ctrlPr>
                          </m:mPr>
                          <m:mr>
                            <m:e>
                              <m:sSub>
                                <m:sSubPr>
                                  <m:ctrlPr>
                                    <a:rPr lang="en-US" i="1">
                                      <a:solidFill>
                                        <a:schemeClr val="tx1">
                                          <a:lumMod val="60000"/>
                                          <a:lumOff val="40000"/>
                                        </a:schemeClr>
                                      </a:solidFill>
                                      <a:latin typeface="Cambria Math" panose="02040503050406030204" pitchFamily="18" charset="0"/>
                                    </a:rPr>
                                  </m:ctrlPr>
                                </m:sSubPr>
                                <m:e>
                                  <m:r>
                                    <a:rPr lang="en-US" i="1">
                                      <a:solidFill>
                                        <a:schemeClr val="tx1">
                                          <a:lumMod val="60000"/>
                                          <a:lumOff val="40000"/>
                                        </a:schemeClr>
                                      </a:solidFill>
                                      <a:latin typeface="Cambria Math" charset="0"/>
                                    </a:rPr>
                                    <m:t>𝑤</m:t>
                                  </m:r>
                                </m:e>
                                <m:sub>
                                  <m:r>
                                    <a:rPr lang="en-US" i="1">
                                      <a:solidFill>
                                        <a:schemeClr val="tx1">
                                          <a:lumMod val="60000"/>
                                          <a:lumOff val="40000"/>
                                        </a:schemeClr>
                                      </a:solidFill>
                                      <a:latin typeface="Cambria Math" charset="0"/>
                                    </a:rPr>
                                    <m:t>1,3</m:t>
                                  </m:r>
                                </m:sub>
                              </m:sSub>
                            </m:e>
                            <m:e>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𝑤</m:t>
                                  </m:r>
                                </m:e>
                                <m:sub>
                                  <m:r>
                                    <a:rPr lang="en-US" i="1">
                                      <a:solidFill>
                                        <a:srgbClr val="00B050"/>
                                      </a:solidFill>
                                      <a:latin typeface="Cambria Math" charset="0"/>
                                    </a:rPr>
                                    <m:t>1,2</m:t>
                                  </m:r>
                                </m:sub>
                              </m:sSub>
                            </m:e>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𝑤</m:t>
                                  </m:r>
                                </m:e>
                                <m:sub>
                                  <m:r>
                                    <a:rPr lang="en-US" i="1">
                                      <a:solidFill>
                                        <a:srgbClr val="FF0000"/>
                                      </a:solidFill>
                                      <a:latin typeface="Cambria Math" charset="0"/>
                                    </a:rPr>
                                    <m:t>1,1</m:t>
                                  </m:r>
                                </m:sub>
                              </m:sSub>
                            </m:e>
                          </m:mr>
                        </m:m>
                      </m:e>
                    </m:d>
                  </m:oMath>
                </a14:m>
                <a:r>
                  <a:rPr lang="en-US" dirty="0">
                    <a:solidFill>
                      <a:srgbClr val="000000"/>
                    </a:solidFill>
                  </a:rPr>
                  <a:t>, and </a:t>
                </a:r>
                <a14:m>
                  <m:oMath xmlns:m="http://schemas.openxmlformats.org/officeDocument/2006/math">
                    <m:d>
                      <m:dPr>
                        <m:begChr m:val="["/>
                        <m:endChr m:val="]"/>
                        <m:ctrlPr>
                          <a:rPr lang="mr-IN" i="1">
                            <a:solidFill>
                              <a:srgbClr val="000000"/>
                            </a:solidFill>
                            <a:latin typeface="Cambria Math" panose="02040503050406030204" pitchFamily="18" charset="0"/>
                            <a:ea typeface="Cambria Math" charset="0"/>
                            <a:cs typeface="Cambria Math" charset="0"/>
                          </a:rPr>
                        </m:ctrlPr>
                      </m:dPr>
                      <m:e>
                        <m:m>
                          <m:mPr>
                            <m:mcs>
                              <m:mc>
                                <m:mcPr>
                                  <m:count m:val="3"/>
                                  <m:mcJc m:val="center"/>
                                </m:mcPr>
                              </m:mc>
                            </m:mcs>
                            <m:ctrlPr>
                              <a:rPr lang="mr-IN" i="1">
                                <a:solidFill>
                                  <a:srgbClr val="000000"/>
                                </a:solidFill>
                                <a:latin typeface="Cambria Math" panose="02040503050406030204" pitchFamily="18" charset="0"/>
                                <a:ea typeface="Cambria Math" charset="0"/>
                                <a:cs typeface="Cambria Math" charset="0"/>
                              </a:rPr>
                            </m:ctrlPr>
                          </m:mPr>
                          <m:mr>
                            <m:e>
                              <m:sSub>
                                <m:sSubPr>
                                  <m:ctrlPr>
                                    <a:rPr lang="en-US" i="1">
                                      <a:solidFill>
                                        <a:srgbClr val="EBEC02"/>
                                      </a:solidFill>
                                      <a:latin typeface="Cambria Math" panose="02040503050406030204" pitchFamily="18" charset="0"/>
                                    </a:rPr>
                                  </m:ctrlPr>
                                </m:sSubPr>
                                <m:e>
                                  <m:r>
                                    <a:rPr lang="en-US" i="1">
                                      <a:solidFill>
                                        <a:srgbClr val="EBEC02"/>
                                      </a:solidFill>
                                      <a:latin typeface="Cambria Math" charset="0"/>
                                    </a:rPr>
                                    <m:t>𝑤</m:t>
                                  </m:r>
                                </m:e>
                                <m:sub>
                                  <m:r>
                                    <a:rPr lang="en-US" i="1">
                                      <a:solidFill>
                                        <a:srgbClr val="EBEC02"/>
                                      </a:solidFill>
                                      <a:latin typeface="Cambria Math" charset="0"/>
                                    </a:rPr>
                                    <m:t>2,3</m:t>
                                  </m:r>
                                </m:sub>
                              </m:sSub>
                            </m:e>
                            <m:e>
                              <m:sSub>
                                <m:sSubPr>
                                  <m:ctrlPr>
                                    <a:rPr lang="en-US" i="1">
                                      <a:solidFill>
                                        <a:schemeClr val="accent2">
                                          <a:lumMod val="60000"/>
                                          <a:lumOff val="40000"/>
                                        </a:schemeClr>
                                      </a:solidFill>
                                      <a:latin typeface="Cambria Math" panose="02040503050406030204" pitchFamily="18" charset="0"/>
                                    </a:rPr>
                                  </m:ctrlPr>
                                </m:sSubPr>
                                <m:e>
                                  <m:r>
                                    <a:rPr lang="en-US" i="1">
                                      <a:solidFill>
                                        <a:schemeClr val="accent2">
                                          <a:lumMod val="60000"/>
                                          <a:lumOff val="40000"/>
                                        </a:schemeClr>
                                      </a:solidFill>
                                      <a:latin typeface="Cambria Math" charset="0"/>
                                    </a:rPr>
                                    <m:t>𝑤</m:t>
                                  </m:r>
                                </m:e>
                                <m:sub>
                                  <m:r>
                                    <a:rPr lang="en-US" i="1">
                                      <a:solidFill>
                                        <a:schemeClr val="accent2">
                                          <a:lumMod val="60000"/>
                                          <a:lumOff val="40000"/>
                                        </a:schemeClr>
                                      </a:solidFill>
                                      <a:latin typeface="Cambria Math" charset="0"/>
                                    </a:rPr>
                                    <m:t>2,2</m:t>
                                  </m:r>
                                </m:sub>
                              </m:sSub>
                            </m:e>
                            <m:e>
                              <m:sSub>
                                <m:sSubPr>
                                  <m:ctrlPr>
                                    <a:rPr lang="en-US" i="1">
                                      <a:solidFill>
                                        <a:srgbClr val="7030A0"/>
                                      </a:solidFill>
                                      <a:latin typeface="Cambria Math" panose="02040503050406030204" pitchFamily="18" charset="0"/>
                                    </a:rPr>
                                  </m:ctrlPr>
                                </m:sSubPr>
                                <m:e>
                                  <m:r>
                                    <a:rPr lang="en-US" i="1">
                                      <a:solidFill>
                                        <a:srgbClr val="7030A0"/>
                                      </a:solidFill>
                                      <a:latin typeface="Cambria Math" charset="0"/>
                                    </a:rPr>
                                    <m:t>𝑤</m:t>
                                  </m:r>
                                </m:e>
                                <m:sub>
                                  <m:r>
                                    <a:rPr lang="en-US" i="1">
                                      <a:solidFill>
                                        <a:srgbClr val="7030A0"/>
                                      </a:solidFill>
                                      <a:latin typeface="Cambria Math" charset="0"/>
                                    </a:rPr>
                                    <m:t>2,1</m:t>
                                  </m:r>
                                </m:sub>
                              </m:sSub>
                            </m:e>
                          </m:mr>
                        </m:m>
                      </m:e>
                    </m:d>
                  </m:oMath>
                </a14:m>
                <a:r>
                  <a:rPr lang="en-US" dirty="0">
                    <a:solidFill>
                      <a:srgbClr val="000000"/>
                    </a:solidFill>
                  </a:rPr>
                  <a:t> are convolution kernels. They extract </a:t>
                </a:r>
                <a:r>
                  <a:rPr lang="en-US" u="sng" dirty="0">
                    <a:solidFill>
                      <a:srgbClr val="000000"/>
                    </a:solidFill>
                  </a:rPr>
                  <a:t>features</a:t>
                </a:r>
                <a:r>
                  <a:rPr lang="en-US" dirty="0">
                    <a:solidFill>
                      <a:srgbClr val="000000"/>
                    </a:solidFill>
                  </a:rPr>
                  <a:t>. However, they are not hand-designed features </a:t>
                </a:r>
                <a:r>
                  <a:rPr lang="mr-IN" dirty="0">
                    <a:solidFill>
                      <a:srgbClr val="000000"/>
                    </a:solidFill>
                  </a:rPr>
                  <a:t>–</a:t>
                </a:r>
                <a:r>
                  <a:rPr lang="en-US" dirty="0">
                    <a:solidFill>
                      <a:srgbClr val="000000"/>
                    </a:solidFill>
                  </a:rPr>
                  <a:t> they were </a:t>
                </a:r>
                <a:r>
                  <a:rPr lang="en-US" u="sng" dirty="0">
                    <a:solidFill>
                      <a:srgbClr val="000000"/>
                    </a:solidFill>
                  </a:rPr>
                  <a:t>learned</a:t>
                </a:r>
                <a:r>
                  <a:rPr lang="en-US" dirty="0">
                    <a:solidFill>
                      <a:srgbClr val="000000"/>
                    </a:solidFill>
                  </a:rPr>
                  <a:t> by the neural network.</a:t>
                </a:r>
              </a:p>
            </p:txBody>
          </p:sp>
        </mc:Choice>
        <mc:Fallback xmlns="">
          <p:sp>
            <p:nvSpPr>
              <p:cNvPr id="13" name="Rectangle 12"/>
              <p:cNvSpPr>
                <a:spLocks noRot="1" noChangeAspect="1" noMove="1" noResize="1" noEditPoints="1" noAdjustHandles="1" noChangeArrowheads="1" noChangeShapeType="1" noTextEdit="1"/>
              </p:cNvSpPr>
              <p:nvPr/>
            </p:nvSpPr>
            <p:spPr>
              <a:xfrm>
                <a:off x="4137660" y="4477435"/>
                <a:ext cx="4320540" cy="1477328"/>
              </a:xfrm>
              <a:prstGeom prst="rect">
                <a:avLst/>
              </a:prstGeom>
              <a:blipFill rotWithShape="0">
                <a:blip r:embed="rId6"/>
                <a:stretch>
                  <a:fillRect l="-1269"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1346064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Convolutional neural networks</a:t>
            </a:r>
          </a:p>
        </p:txBody>
      </p:sp>
      <p:sp>
        <p:nvSpPr>
          <p:cNvPr id="3" name="Subtitle 2"/>
          <p:cNvSpPr>
            <a:spLocks noGrp="1"/>
          </p:cNvSpPr>
          <p:nvPr>
            <p:ph type="subTitle" idx="1"/>
          </p:nvPr>
        </p:nvSpPr>
        <p:spPr>
          <a:xfrm>
            <a:off x="597208" y="6472938"/>
            <a:ext cx="8334757" cy="510957"/>
          </a:xfrm>
        </p:spPr>
        <p:txBody>
          <a:bodyPr>
            <a:normAutofit fontScale="92500" lnSpcReduction="10000"/>
          </a:bodyPr>
          <a:lstStyle/>
          <a:p>
            <a:r>
              <a:rPr lang="en-US" dirty="0"/>
              <a:t>Figures from https://github.com/vdumoulin/conv_arithmetic, https://</a:t>
            </a:r>
            <a:r>
              <a:rPr lang="en-US" dirty="0" err="1"/>
              <a:t>towardsdatascience.com</a:t>
            </a:r>
            <a:r>
              <a:rPr lang="en-US" dirty="0"/>
              <a:t>/@</a:t>
            </a:r>
            <a:r>
              <a:rPr lang="en-US" dirty="0" err="1"/>
              <a:t>aryanmisra</a:t>
            </a:r>
            <a:endParaRPr lang="en-US" dirty="0"/>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32</a:t>
            </a:fld>
            <a:endParaRPr lang="nl-NL" altLang="nl-NL"/>
          </a:p>
        </p:txBody>
      </p:sp>
      <p:pic>
        <p:nvPicPr>
          <p:cNvPr id="8" name="Picture 7">
            <a:extLst>
              <a:ext uri="{FF2B5EF4-FFF2-40B4-BE49-F238E27FC236}">
                <a16:creationId xmlns:a16="http://schemas.microsoft.com/office/drawing/2014/main" id="{053086FF-35D8-1F42-B72A-1E5EA6B6F5F8}"/>
              </a:ext>
            </a:extLst>
          </p:cNvPr>
          <p:cNvPicPr>
            <a:picLocks noChangeAspect="1"/>
          </p:cNvPicPr>
          <p:nvPr/>
        </p:nvPicPr>
        <p:blipFill>
          <a:blip r:embed="rId3"/>
          <a:stretch>
            <a:fillRect/>
          </a:stretch>
        </p:blipFill>
        <p:spPr>
          <a:xfrm>
            <a:off x="576263" y="2067340"/>
            <a:ext cx="3161252" cy="3594520"/>
          </a:xfrm>
          <a:prstGeom prst="rect">
            <a:avLst/>
          </a:prstGeom>
        </p:spPr>
      </p:pic>
      <p:pic>
        <p:nvPicPr>
          <p:cNvPr id="12" name="Picture 11">
            <a:extLst>
              <a:ext uri="{FF2B5EF4-FFF2-40B4-BE49-F238E27FC236}">
                <a16:creationId xmlns:a16="http://schemas.microsoft.com/office/drawing/2014/main" id="{32CD7811-EB80-6E41-8F33-328631F80D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2975" y="2881798"/>
            <a:ext cx="4227443" cy="2097504"/>
          </a:xfrm>
          <a:prstGeom prst="rect">
            <a:avLst/>
          </a:prstGeom>
        </p:spPr>
      </p:pic>
    </p:spTree>
    <p:extLst>
      <p:ext uri="{BB962C8B-B14F-4D97-AF65-F5344CB8AC3E}">
        <p14:creationId xmlns:p14="http://schemas.microsoft.com/office/powerpoint/2010/main" val="3127389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Convolutional neural networks</a:t>
            </a:r>
          </a:p>
        </p:txBody>
      </p:sp>
      <p:sp>
        <p:nvSpPr>
          <p:cNvPr id="3" name="Subtitle 2"/>
          <p:cNvSpPr>
            <a:spLocks noGrp="1"/>
          </p:cNvSpPr>
          <p:nvPr>
            <p:ph type="subTitle" idx="1"/>
          </p:nvPr>
        </p:nvSpPr>
        <p:spPr>
          <a:xfrm>
            <a:off x="597208" y="6472938"/>
            <a:ext cx="2271498" cy="385062"/>
          </a:xfrm>
        </p:spPr>
        <p:txBody>
          <a:bodyPr>
            <a:normAutofit/>
          </a:bodyPr>
          <a:lstStyle/>
          <a:p>
            <a:r>
              <a:rPr lang="en-US" dirty="0"/>
              <a:t>Image from </a:t>
            </a:r>
            <a:r>
              <a:rPr lang="en-US" dirty="0" err="1"/>
              <a:t>deeplearning.net</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33</a:t>
            </a:fld>
            <a:endParaRPr lang="nl-NL" altLang="nl-NL"/>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490" y="1988820"/>
            <a:ext cx="1600200" cy="2061710"/>
          </a:xfrm>
          <a:prstGeom prst="rect">
            <a:avLst/>
          </a:prstGeom>
        </p:spPr>
      </p:pic>
      <p:pic>
        <p:nvPicPr>
          <p:cNvPr id="12" name="Content Placeholder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65874" y="2295139"/>
            <a:ext cx="6058061" cy="14163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27"/>
          <p:cNvSpPr/>
          <p:nvPr/>
        </p:nvSpPr>
        <p:spPr>
          <a:xfrm>
            <a:off x="1771650" y="3360420"/>
            <a:ext cx="3931920" cy="701540"/>
          </a:xfrm>
          <a:custGeom>
            <a:avLst/>
            <a:gdLst>
              <a:gd name="connsiteX0" fmla="*/ 0 w 4023360"/>
              <a:gd name="connsiteY0" fmla="*/ 674370 h 1090631"/>
              <a:gd name="connsiteX1" fmla="*/ 2183130 w 4023360"/>
              <a:gd name="connsiteY1" fmla="*/ 1062990 h 1090631"/>
              <a:gd name="connsiteX2" fmla="*/ 4023360 w 4023360"/>
              <a:gd name="connsiteY2" fmla="*/ 0 h 1090631"/>
            </a:gdLst>
            <a:ahLst/>
            <a:cxnLst>
              <a:cxn ang="0">
                <a:pos x="connsiteX0" y="connsiteY0"/>
              </a:cxn>
              <a:cxn ang="0">
                <a:pos x="connsiteX1" y="connsiteY1"/>
              </a:cxn>
              <a:cxn ang="0">
                <a:pos x="connsiteX2" y="connsiteY2"/>
              </a:cxn>
            </a:cxnLst>
            <a:rect l="l" t="t" r="r" b="b"/>
            <a:pathLst>
              <a:path w="4023360" h="1090631">
                <a:moveTo>
                  <a:pt x="0" y="674370"/>
                </a:moveTo>
                <a:cubicBezTo>
                  <a:pt x="756285" y="924877"/>
                  <a:pt x="1512570" y="1175385"/>
                  <a:pt x="2183130" y="1062990"/>
                </a:cubicBezTo>
                <a:cubicBezTo>
                  <a:pt x="2853690" y="950595"/>
                  <a:pt x="3680460" y="160020"/>
                  <a:pt x="4023360" y="0"/>
                </a:cubicBezTo>
              </a:path>
            </a:pathLst>
          </a:custGeom>
          <a:noFill/>
          <a:ln w="38100">
            <a:headEnd type="triangl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817084" y="4017879"/>
            <a:ext cx="805029" cy="369332"/>
          </a:xfrm>
          <a:prstGeom prst="rect">
            <a:avLst/>
          </a:prstGeom>
        </p:spPr>
        <p:txBody>
          <a:bodyPr wrap="none">
            <a:spAutoFit/>
          </a:bodyPr>
          <a:lstStyle/>
          <a:p>
            <a:r>
              <a:rPr lang="en-US" b="1" dirty="0">
                <a:solidFill>
                  <a:srgbClr val="000000"/>
                </a:solidFill>
              </a:rPr>
              <a:t>1D NN</a:t>
            </a:r>
          </a:p>
        </p:txBody>
      </p:sp>
      <p:sp>
        <p:nvSpPr>
          <p:cNvPr id="30" name="Rectangle 29"/>
          <p:cNvSpPr/>
          <p:nvPr/>
        </p:nvSpPr>
        <p:spPr>
          <a:xfrm>
            <a:off x="5027134" y="3998829"/>
            <a:ext cx="1673150" cy="369332"/>
          </a:xfrm>
          <a:prstGeom prst="rect">
            <a:avLst/>
          </a:prstGeom>
        </p:spPr>
        <p:txBody>
          <a:bodyPr wrap="none">
            <a:spAutoFit/>
          </a:bodyPr>
          <a:lstStyle/>
          <a:p>
            <a:r>
              <a:rPr lang="en-US" b="1" dirty="0">
                <a:solidFill>
                  <a:srgbClr val="000000"/>
                </a:solidFill>
              </a:rPr>
              <a:t>2D NN (images)</a:t>
            </a:r>
          </a:p>
        </p:txBody>
      </p:sp>
      <p:sp>
        <p:nvSpPr>
          <p:cNvPr id="32" name="Rectangle 31"/>
          <p:cNvSpPr/>
          <p:nvPr/>
        </p:nvSpPr>
        <p:spPr>
          <a:xfrm>
            <a:off x="597209" y="4968925"/>
            <a:ext cx="8026726" cy="646331"/>
          </a:xfrm>
          <a:prstGeom prst="rect">
            <a:avLst/>
          </a:prstGeom>
        </p:spPr>
        <p:txBody>
          <a:bodyPr wrap="square">
            <a:spAutoFit/>
          </a:bodyPr>
          <a:lstStyle/>
          <a:p>
            <a:r>
              <a:rPr lang="en-US" dirty="0">
                <a:solidFill>
                  <a:srgbClr val="000000"/>
                </a:solidFill>
              </a:rPr>
              <a:t>Because of the weight sharing, convolutional neural networks only make sense for </a:t>
            </a:r>
            <a:r>
              <a:rPr lang="en-US" u="sng" dirty="0">
                <a:solidFill>
                  <a:srgbClr val="000000"/>
                </a:solidFill>
              </a:rPr>
              <a:t>signals</a:t>
            </a:r>
            <a:r>
              <a:rPr lang="en-US" dirty="0">
                <a:solidFill>
                  <a:srgbClr val="000000"/>
                </a:solidFill>
              </a:rPr>
              <a:t> (such as images) as inputs.</a:t>
            </a:r>
          </a:p>
        </p:txBody>
      </p:sp>
    </p:spTree>
    <p:extLst>
      <p:ext uri="{BB962C8B-B14F-4D97-AF65-F5344CB8AC3E}">
        <p14:creationId xmlns:p14="http://schemas.microsoft.com/office/powerpoint/2010/main" val="2617046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Convolutional kernels:</a:t>
            </a: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34</a:t>
            </a:fld>
            <a:endParaRPr lang="nl-NL" altLang="nl-NL"/>
          </a:p>
        </p:txBody>
      </p:sp>
      <p:pic>
        <p:nvPicPr>
          <p:cNvPr id="5" name="Content Placeholder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12320" y="1957515"/>
            <a:ext cx="6058061" cy="14163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95267" y="4201667"/>
            <a:ext cx="1646083" cy="1646083"/>
          </a:xfrm>
          <a:prstGeom prst="rect">
            <a:avLst/>
          </a:prstGeom>
        </p:spPr>
      </p:pic>
      <p:cxnSp>
        <p:nvCxnSpPr>
          <p:cNvPr id="12" name="Straight Arrow Connector 11"/>
          <p:cNvCxnSpPr/>
          <p:nvPr/>
        </p:nvCxnSpPr>
        <p:spPr>
          <a:xfrm>
            <a:off x="1972252" y="3201018"/>
            <a:ext cx="714676" cy="1804476"/>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376246" y="3201018"/>
            <a:ext cx="242063" cy="842256"/>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704023" y="4424543"/>
            <a:ext cx="2293961" cy="1200329"/>
          </a:xfrm>
          <a:prstGeom prst="rect">
            <a:avLst/>
          </a:prstGeom>
        </p:spPr>
        <p:txBody>
          <a:bodyPr wrap="none">
            <a:spAutoFit/>
          </a:bodyPr>
          <a:lstStyle/>
          <a:p>
            <a:r>
              <a:rPr lang="en-US" b="1" dirty="0">
                <a:solidFill>
                  <a:srgbClr val="000000"/>
                </a:solidFill>
              </a:rPr>
              <a:t>these are the weights </a:t>
            </a:r>
          </a:p>
          <a:p>
            <a:r>
              <a:rPr lang="en-US" b="1" dirty="0">
                <a:solidFill>
                  <a:srgbClr val="000000"/>
                </a:solidFill>
              </a:rPr>
              <a:t>(convolution kernels) </a:t>
            </a:r>
          </a:p>
          <a:p>
            <a:r>
              <a:rPr lang="en-US" b="1" dirty="0">
                <a:solidFill>
                  <a:srgbClr val="000000"/>
                </a:solidFill>
              </a:rPr>
              <a:t>that produce the four </a:t>
            </a:r>
          </a:p>
          <a:p>
            <a:r>
              <a:rPr lang="en-US" b="1" dirty="0">
                <a:solidFill>
                  <a:srgbClr val="000000"/>
                </a:solidFill>
              </a:rPr>
              <a:t>feature maps</a:t>
            </a:r>
          </a:p>
        </p:txBody>
      </p:sp>
      <p:cxnSp>
        <p:nvCxnSpPr>
          <p:cNvPr id="17" name="Straight Arrow Connector 16"/>
          <p:cNvCxnSpPr/>
          <p:nvPr/>
        </p:nvCxnSpPr>
        <p:spPr>
          <a:xfrm flipH="1" flipV="1">
            <a:off x="4549689" y="5005494"/>
            <a:ext cx="964846" cy="1921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Subtitle 2">
            <a:extLst>
              <a:ext uri="{FF2B5EF4-FFF2-40B4-BE49-F238E27FC236}">
                <a16:creationId xmlns:a16="http://schemas.microsoft.com/office/drawing/2014/main" id="{5FCF6C23-00F4-614B-A5EE-DD2412EA15F6}"/>
              </a:ext>
            </a:extLst>
          </p:cNvPr>
          <p:cNvSpPr>
            <a:spLocks noGrp="1"/>
          </p:cNvSpPr>
          <p:nvPr>
            <p:ph type="subTitle" idx="1"/>
          </p:nvPr>
        </p:nvSpPr>
        <p:spPr>
          <a:xfrm>
            <a:off x="597208" y="6472938"/>
            <a:ext cx="2271498" cy="385062"/>
          </a:xfrm>
        </p:spPr>
        <p:txBody>
          <a:bodyPr>
            <a:normAutofit/>
          </a:bodyPr>
          <a:lstStyle/>
          <a:p>
            <a:r>
              <a:rPr lang="en-US" dirty="0"/>
              <a:t>Image from </a:t>
            </a:r>
            <a:r>
              <a:rPr lang="en-US" dirty="0" err="1"/>
              <a:t>deeplearning.net</a:t>
            </a:r>
            <a:endParaRPr lang="en-US" dirty="0"/>
          </a:p>
        </p:txBody>
      </p:sp>
    </p:spTree>
    <p:extLst>
      <p:ext uri="{BB962C8B-B14F-4D97-AF65-F5344CB8AC3E}">
        <p14:creationId xmlns:p14="http://schemas.microsoft.com/office/powerpoint/2010/main" val="403732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45FA55-5DD1-8E46-A80C-059E1D9CB0A6}"/>
              </a:ext>
            </a:extLst>
          </p:cNvPr>
          <p:cNvSpPr>
            <a:spLocks noGrp="1"/>
          </p:cNvSpPr>
          <p:nvPr>
            <p:ph sz="half" idx="2"/>
          </p:nvPr>
        </p:nvSpPr>
        <p:spPr/>
        <p:txBody>
          <a:bodyPr/>
          <a:lstStyle/>
          <a:p>
            <a:pPr marL="0" indent="0" algn="ctr">
              <a:buNone/>
            </a:pPr>
            <a:r>
              <a:rPr lang="en-US" dirty="0" err="1">
                <a:latin typeface="Andale Mono" panose="020B0509000000000004" pitchFamily="49" charset="0"/>
              </a:rPr>
              <a:t>output_size</a:t>
            </a:r>
            <a:r>
              <a:rPr lang="en-US" dirty="0">
                <a:latin typeface="Andale Mono" panose="020B0509000000000004" pitchFamily="49" charset="0"/>
              </a:rPr>
              <a:t> = (</a:t>
            </a:r>
            <a:r>
              <a:rPr lang="en-US" dirty="0" err="1">
                <a:latin typeface="Andale Mono" panose="020B0509000000000004" pitchFamily="49" charset="0"/>
              </a:rPr>
              <a:t>input_size</a:t>
            </a:r>
            <a:r>
              <a:rPr lang="en-US" dirty="0">
                <a:latin typeface="Andale Mono" panose="020B0509000000000004" pitchFamily="49" charset="0"/>
              </a:rPr>
              <a:t> – </a:t>
            </a:r>
            <a:r>
              <a:rPr lang="en-US" dirty="0" err="1">
                <a:latin typeface="Andale Mono" panose="020B0509000000000004" pitchFamily="49" charset="0"/>
              </a:rPr>
              <a:t>kernel_size</a:t>
            </a:r>
            <a:r>
              <a:rPr lang="en-US" dirty="0">
                <a:latin typeface="Andale Mono" panose="020B0509000000000004" pitchFamily="49" charset="0"/>
              </a:rPr>
              <a:t> + 2*padding)/stride + 1</a:t>
            </a:r>
          </a:p>
          <a:p>
            <a:pPr marL="0" indent="0" algn="ctr">
              <a:buNone/>
            </a:pPr>
            <a:endParaRPr lang="en-US" dirty="0">
              <a:latin typeface="Andale Mono" panose="020B0509000000000004" pitchFamily="49" charset="0"/>
            </a:endParaRPr>
          </a:p>
          <a:p>
            <a:pPr marL="0" indent="0">
              <a:buNone/>
            </a:pPr>
            <a:r>
              <a:rPr lang="en-US" sz="1800" dirty="0" err="1">
                <a:latin typeface="Andale Mono" panose="020B0509000000000004" pitchFamily="49" charset="0"/>
              </a:rPr>
              <a:t>output_size</a:t>
            </a:r>
            <a:r>
              <a:rPr lang="en-US" sz="1800" dirty="0">
                <a:latin typeface="Andale Mono" panose="020B0509000000000004" pitchFamily="49" charset="0"/>
              </a:rPr>
              <a:t> </a:t>
            </a:r>
            <a:r>
              <a:rPr lang="en-US" sz="1800" dirty="0">
                <a:latin typeface="Arial" panose="020B0604020202020204" pitchFamily="34" charset="0"/>
                <a:cs typeface="Arial" panose="020B0604020202020204" pitchFamily="34" charset="0"/>
              </a:rPr>
              <a:t>– spatial extent of the </a:t>
            </a:r>
            <a:r>
              <a:rPr lang="en-US" sz="1800">
                <a:latin typeface="Arial" panose="020B0604020202020204" pitchFamily="34" charset="0"/>
                <a:cs typeface="Arial" panose="020B0604020202020204" pitchFamily="34" charset="0"/>
              </a:rPr>
              <a:t>input feature </a:t>
            </a:r>
            <a:r>
              <a:rPr lang="en-US" sz="1800" dirty="0">
                <a:latin typeface="Arial" panose="020B0604020202020204" pitchFamily="34" charset="0"/>
                <a:cs typeface="Arial" panose="020B0604020202020204" pitchFamily="34" charset="0"/>
              </a:rPr>
              <a:t>maps</a:t>
            </a:r>
          </a:p>
          <a:p>
            <a:pPr marL="0" indent="0">
              <a:buNone/>
            </a:pPr>
            <a:r>
              <a:rPr lang="en-US" sz="1800" dirty="0" err="1">
                <a:latin typeface="Andale Mono" panose="020B0509000000000004" pitchFamily="49" charset="0"/>
              </a:rPr>
              <a:t>input_size</a:t>
            </a:r>
            <a:r>
              <a:rPr lang="en-US" sz="1800" dirty="0">
                <a:latin typeface="Andale Mono" panose="020B0509000000000004" pitchFamily="49" charset="0"/>
              </a:rPr>
              <a:t> </a:t>
            </a:r>
            <a:r>
              <a:rPr lang="en-US" sz="1800" dirty="0">
                <a:latin typeface="Arial" panose="020B0604020202020204" pitchFamily="34" charset="0"/>
                <a:cs typeface="Arial" panose="020B0604020202020204" pitchFamily="34" charset="0"/>
              </a:rPr>
              <a:t>– spatial extent of the output feature maps</a:t>
            </a:r>
          </a:p>
          <a:p>
            <a:pPr marL="0" indent="0">
              <a:buNone/>
            </a:pPr>
            <a:r>
              <a:rPr lang="en-US" sz="1800" dirty="0" err="1">
                <a:latin typeface="Andale Mono" panose="020B0509000000000004" pitchFamily="49" charset="0"/>
              </a:rPr>
              <a:t>kernel_zie</a:t>
            </a:r>
            <a:r>
              <a:rPr lang="en-US" sz="1800" dirty="0">
                <a:latin typeface="Andale Mono" panose="020B0509000000000004" pitchFamily="49" charset="0"/>
              </a:rPr>
              <a:t> </a:t>
            </a:r>
            <a:r>
              <a:rPr lang="en-US" sz="1800" dirty="0">
                <a:latin typeface="Arial" panose="020B0604020202020204" pitchFamily="34" charset="0"/>
                <a:cs typeface="Arial" panose="020B0604020202020204" pitchFamily="34" charset="0"/>
              </a:rPr>
              <a:t>– spatial extent of the kernel</a:t>
            </a:r>
          </a:p>
          <a:p>
            <a:pPr marL="0" indent="0">
              <a:buNone/>
            </a:pPr>
            <a:r>
              <a:rPr lang="en-US" sz="1800" dirty="0">
                <a:latin typeface="Andale Mono" panose="020B0509000000000004" pitchFamily="49" charset="0"/>
              </a:rPr>
              <a:t>padding </a:t>
            </a:r>
            <a:r>
              <a:rPr lang="en-US" sz="1800" dirty="0">
                <a:latin typeface="Arial" panose="020B0604020202020204" pitchFamily="34" charset="0"/>
                <a:cs typeface="Arial" panose="020B0604020202020204" pitchFamily="34" charset="0"/>
              </a:rPr>
              <a:t>– padding of the input image/feature maps</a:t>
            </a:r>
          </a:p>
          <a:p>
            <a:pPr marL="0" indent="0">
              <a:buNone/>
            </a:pPr>
            <a:r>
              <a:rPr lang="en-US" sz="1800" dirty="0">
                <a:latin typeface="Andale Mono" panose="020B0509000000000004" pitchFamily="49" charset="0"/>
              </a:rPr>
              <a:t>stride </a:t>
            </a:r>
            <a:r>
              <a:rPr lang="en-US" sz="1800" dirty="0">
                <a:latin typeface="Arial" panose="020B0604020202020204" pitchFamily="34" charset="0"/>
                <a:cs typeface="Arial" panose="020B0604020202020204" pitchFamily="34" charset="0"/>
              </a:rPr>
              <a:t>– “step” for applying the convolution</a:t>
            </a:r>
          </a:p>
          <a:p>
            <a:pPr marL="0" indent="0">
              <a:buNone/>
            </a:pPr>
            <a:endParaRPr lang="en-US" sz="1800" dirty="0">
              <a:latin typeface="Andale Mono" panose="020B0509000000000004" pitchFamily="49" charset="0"/>
            </a:endParaRPr>
          </a:p>
          <a:p>
            <a:pPr marL="0" indent="0">
              <a:buNone/>
            </a:pPr>
            <a:r>
              <a:rPr lang="en-US" sz="1800" dirty="0">
                <a:latin typeface="Arial" panose="020B0604020202020204" pitchFamily="34" charset="0"/>
                <a:cs typeface="Arial" panose="020B0604020202020204" pitchFamily="34" charset="0"/>
              </a:rPr>
              <a:t>Note that for 2×2 max pooling: </a:t>
            </a:r>
            <a:r>
              <a:rPr lang="en-US" sz="1800" dirty="0" err="1">
                <a:latin typeface="Andale Mono" panose="020B0509000000000004" pitchFamily="49" charset="0"/>
                <a:cs typeface="Arial" panose="020B0604020202020204" pitchFamily="34" charset="0"/>
              </a:rPr>
              <a:t>kernel_size</a:t>
            </a:r>
            <a:r>
              <a:rPr lang="en-US" sz="1800" dirty="0">
                <a:latin typeface="Andale Mono" panose="020B0509000000000004" pitchFamily="49" charset="0"/>
                <a:cs typeface="Arial" panose="020B0604020202020204" pitchFamily="34" charset="0"/>
              </a:rPr>
              <a:t> = 2</a:t>
            </a:r>
            <a:r>
              <a:rPr lang="en-US" sz="1800" dirty="0">
                <a:latin typeface="Arial" panose="020B0604020202020204" pitchFamily="34" charset="0"/>
                <a:cs typeface="Arial" panose="020B0604020202020204" pitchFamily="34" charset="0"/>
              </a:rPr>
              <a:t>, </a:t>
            </a:r>
            <a:r>
              <a:rPr lang="en-US" sz="1800" dirty="0">
                <a:latin typeface="Andale Mono" panose="020B0509000000000004" pitchFamily="49" charset="0"/>
                <a:cs typeface="Arial" panose="020B0604020202020204" pitchFamily="34" charset="0"/>
              </a:rPr>
              <a:t>stride = 2</a:t>
            </a:r>
            <a:r>
              <a:rPr lang="en-US" sz="1800" dirty="0">
                <a:latin typeface="Arial" panose="020B0604020202020204" pitchFamily="34" charset="0"/>
                <a:cs typeface="Arial" panose="020B0604020202020204" pitchFamily="34" charset="0"/>
              </a:rPr>
              <a:t>.</a:t>
            </a:r>
          </a:p>
        </p:txBody>
      </p:sp>
      <p:sp>
        <p:nvSpPr>
          <p:cNvPr id="3" name="Subtitle 2">
            <a:extLst>
              <a:ext uri="{FF2B5EF4-FFF2-40B4-BE49-F238E27FC236}">
                <a16:creationId xmlns:a16="http://schemas.microsoft.com/office/drawing/2014/main" id="{4484C8F2-33D0-8746-B9C4-A86277E8095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5476B6B-07F5-0346-8694-37332212728E}"/>
              </a:ext>
            </a:extLst>
          </p:cNvPr>
          <p:cNvSpPr>
            <a:spLocks noGrp="1"/>
          </p:cNvSpPr>
          <p:nvPr>
            <p:ph type="sldNum" sz="quarter" idx="10"/>
          </p:nvPr>
        </p:nvSpPr>
        <p:spPr/>
        <p:txBody>
          <a:bodyPr/>
          <a:lstStyle/>
          <a:p>
            <a:pPr>
              <a:defRPr/>
            </a:pPr>
            <a:fld id="{B0B43513-D02F-4D41-AB37-CEA7021E9403}" type="slidenum">
              <a:rPr lang="nl-NL" altLang="nl-NL" smtClean="0"/>
              <a:pPr>
                <a:defRPr/>
              </a:pPr>
              <a:t>35</a:t>
            </a:fld>
            <a:endParaRPr lang="nl-NL" altLang="nl-NL"/>
          </a:p>
        </p:txBody>
      </p:sp>
    </p:spTree>
    <p:extLst>
      <p:ext uri="{BB962C8B-B14F-4D97-AF65-F5344CB8AC3E}">
        <p14:creationId xmlns:p14="http://schemas.microsoft.com/office/powerpoint/2010/main" val="71120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ctrTitle"/>
          </p:nvPr>
        </p:nvSpPr>
        <p:spPr bwMode="auto">
          <a:xfrm>
            <a:off x="276225" y="1622425"/>
            <a:ext cx="3592513" cy="1963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defRPr/>
            </a:pPr>
            <a:r>
              <a:rPr lang="nl-NL" altLang="nl-NL" dirty="0">
                <a:latin typeface="Arial" panose="020B0604020202020204" pitchFamily="34" charset="0"/>
                <a:ea typeface="ヒラギノ角ゴ Pro W3" pitchFamily="124" charset="-128"/>
                <a:cs typeface="Arial" panose="020B0604020202020204" pitchFamily="34" charset="0"/>
              </a:rPr>
              <a:t>Training </a:t>
            </a:r>
            <a:r>
              <a:rPr lang="nl-NL" altLang="nl-NL" dirty="0" err="1">
                <a:latin typeface="Arial" panose="020B0604020202020204" pitchFamily="34" charset="0"/>
                <a:ea typeface="ヒラギノ角ゴ Pro W3" pitchFamily="124" charset="-128"/>
                <a:cs typeface="Arial" panose="020B0604020202020204" pitchFamily="34" charset="0"/>
              </a:rPr>
              <a:t>deep</a:t>
            </a:r>
            <a:r>
              <a:rPr lang="nl-NL" altLang="nl-NL" dirty="0">
                <a:latin typeface="Arial" panose="020B0604020202020204" pitchFamily="34" charset="0"/>
                <a:ea typeface="ヒラギノ角ゴ Pro W3" pitchFamily="124" charset="-128"/>
                <a:cs typeface="Arial" panose="020B0604020202020204" pitchFamily="34" charset="0"/>
              </a:rPr>
              <a:t> </a:t>
            </a:r>
            <a:r>
              <a:rPr lang="nl-NL" altLang="nl-NL" dirty="0" err="1">
                <a:latin typeface="Arial" panose="020B0604020202020204" pitchFamily="34" charset="0"/>
                <a:ea typeface="ヒラギノ角ゴ Pro W3" pitchFamily="124" charset="-128"/>
                <a:cs typeface="Arial" panose="020B0604020202020204" pitchFamily="34" charset="0"/>
              </a:rPr>
              <a:t>neural</a:t>
            </a:r>
            <a:r>
              <a:rPr lang="nl-NL" altLang="nl-NL" dirty="0">
                <a:latin typeface="Arial" panose="020B0604020202020204" pitchFamily="34" charset="0"/>
                <a:ea typeface="ヒラギノ角ゴ Pro W3" pitchFamily="124" charset="-128"/>
                <a:cs typeface="Arial" panose="020B0604020202020204" pitchFamily="34" charset="0"/>
              </a:rPr>
              <a:t> </a:t>
            </a:r>
            <a:r>
              <a:rPr lang="nl-NL" altLang="nl-NL" dirty="0" err="1">
                <a:latin typeface="Arial" panose="020B0604020202020204" pitchFamily="34" charset="0"/>
                <a:ea typeface="ヒラギノ角ゴ Pro W3" pitchFamily="124" charset="-128"/>
                <a:cs typeface="Arial" panose="020B0604020202020204" pitchFamily="34" charset="0"/>
              </a:rPr>
              <a:t>networks</a:t>
            </a:r>
            <a:endParaRPr lang="nl-NL" altLang="nl-NL" dirty="0">
              <a:latin typeface="Arial" panose="020B0604020202020204" pitchFamily="34" charset="0"/>
              <a:ea typeface="ヒラギノ角ゴ Pro W3" pitchFamily="124" charset="-128"/>
              <a:cs typeface="Arial" panose="020B0604020202020204" pitchFamily="34" charset="0"/>
            </a:endParaRPr>
          </a:p>
        </p:txBody>
      </p:sp>
      <p:sp>
        <p:nvSpPr>
          <p:cNvPr id="15363" name="Subtitel 2"/>
          <p:cNvSpPr>
            <a:spLocks noGrp="1"/>
          </p:cNvSpPr>
          <p:nvPr>
            <p:ph type="subTitle" idx="1"/>
          </p:nvPr>
        </p:nvSpPr>
        <p:spPr bwMode="auto">
          <a:xfrm>
            <a:off x="276225" y="3678238"/>
            <a:ext cx="3149600" cy="27051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buFont typeface="Arial" panose="020B0604020202020204" pitchFamily="34" charset="0"/>
              <a:buNone/>
              <a:defRPr/>
            </a:pPr>
            <a:r>
              <a:rPr lang="nl-NL" altLang="nl-NL" dirty="0">
                <a:latin typeface="Arial" panose="020B0604020202020204" pitchFamily="34" charset="0"/>
                <a:ea typeface="ヒラギノ角ゴ Pro W3" pitchFamily="124" charset="-128"/>
                <a:cs typeface="Arial" panose="020B0604020202020204" pitchFamily="34" charset="0"/>
              </a:rPr>
              <a:t>Mitko Veta</a:t>
            </a:r>
            <a:br>
              <a:rPr lang="nl-NL" altLang="nl-NL" dirty="0">
                <a:latin typeface="Arial" panose="020B0604020202020204" pitchFamily="34" charset="0"/>
                <a:ea typeface="ヒラギノ角ゴ Pro W3" pitchFamily="124" charset="-128"/>
                <a:cs typeface="Arial" panose="020B0604020202020204" pitchFamily="34" charset="0"/>
              </a:rPr>
            </a:br>
            <a:r>
              <a:rPr lang="nl-NL" altLang="nl-NL" b="0" dirty="0" err="1">
                <a:latin typeface="Arial" panose="020B0604020202020204" pitchFamily="34" charset="0"/>
                <a:ea typeface="ヒラギノ角ゴ Pro W3" pitchFamily="124" charset="-128"/>
                <a:cs typeface="Arial" panose="020B0604020202020204" pitchFamily="34" charset="0"/>
              </a:rPr>
              <a:t>M.Veta@tue.nl</a:t>
            </a:r>
            <a:endParaRPr lang="nl-NL" altLang="nl-NL" b="0" dirty="0">
              <a:latin typeface="Arial" panose="020B0604020202020204" pitchFamily="34" charset="0"/>
              <a:ea typeface="ヒラギノ角ゴ Pro W3" pitchFamily="124" charset="-128"/>
              <a:cs typeface="Arial" panose="020B0604020202020204" pitchFamily="34" charset="0"/>
            </a:endParaRPr>
          </a:p>
        </p:txBody>
      </p:sp>
      <p:sp>
        <p:nvSpPr>
          <p:cNvPr id="2" name="TextBox 1"/>
          <p:cNvSpPr txBox="1"/>
          <p:nvPr/>
        </p:nvSpPr>
        <p:spPr>
          <a:xfrm>
            <a:off x="969818" y="637309"/>
            <a:ext cx="914400" cy="914400"/>
          </a:xfrm>
          <a:prstGeom prst="rect">
            <a:avLst/>
          </a:prstGeom>
        </p:spPr>
        <p:txBody>
          <a:bodyPr wrap="none" rtlCol="0" anchor="t">
            <a:normAutofit/>
          </a:bodyPr>
          <a:lstStyle/>
          <a:p>
            <a:endParaRPr lang="en-US" dirty="0">
              <a:solidFill>
                <a:schemeClr val="tx1"/>
              </a:solidFill>
            </a:endParaRPr>
          </a:p>
        </p:txBody>
      </p:sp>
    </p:spTree>
    <p:extLst>
      <p:ext uri="{BB962C8B-B14F-4D97-AF65-F5344CB8AC3E}">
        <p14:creationId xmlns:p14="http://schemas.microsoft.com/office/powerpoint/2010/main" val="382411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Image from </a:t>
            </a:r>
            <a:r>
              <a:rPr lang="en-US" dirty="0" err="1"/>
              <a:t>volkskrant.nl</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37</a:t>
            </a:fld>
            <a:endParaRPr lang="nl-NL" altLang="nl-NL"/>
          </a:p>
        </p:txBody>
      </p:sp>
      <p:pic>
        <p:nvPicPr>
          <p:cNvPr id="6" name="Content Placeholder 5"/>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2159981" y="848946"/>
            <a:ext cx="4672344" cy="5194300"/>
          </a:xfrm>
        </p:spPr>
      </p:pic>
      <p:cxnSp>
        <p:nvCxnSpPr>
          <p:cNvPr id="8" name="Straight Connector 7"/>
          <p:cNvCxnSpPr/>
          <p:nvPr/>
        </p:nvCxnSpPr>
        <p:spPr>
          <a:xfrm flipV="1">
            <a:off x="3882680" y="5753686"/>
            <a:ext cx="2011680" cy="1406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334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Gradient descent</a:t>
            </a: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38</a:t>
            </a:fld>
            <a:endParaRPr lang="nl-NL" altLang="nl-NL"/>
          </a:p>
        </p:txBody>
      </p:sp>
      <p:pic>
        <p:nvPicPr>
          <p:cNvPr id="5" name="Picture 4">
            <a:extLst>
              <a:ext uri="{FF2B5EF4-FFF2-40B4-BE49-F238E27FC236}">
                <a16:creationId xmlns:a16="http://schemas.microsoft.com/office/drawing/2014/main" id="{D6331BE0-2670-C849-9378-DC26316EF0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6437" y="2009787"/>
            <a:ext cx="6174444" cy="4106005"/>
          </a:xfrm>
          <a:prstGeom prst="rect">
            <a:avLst/>
          </a:prstGeom>
        </p:spPr>
      </p:pic>
      <p:sp>
        <p:nvSpPr>
          <p:cNvPr id="7" name="Subtitle 6">
            <a:extLst>
              <a:ext uri="{FF2B5EF4-FFF2-40B4-BE49-F238E27FC236}">
                <a16:creationId xmlns:a16="http://schemas.microsoft.com/office/drawing/2014/main" id="{F0396429-892D-704E-9D50-8256CFF9AC9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1442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Gradient descent</a:t>
            </a:r>
          </a:p>
        </p:txBody>
      </p:sp>
      <p:sp>
        <p:nvSpPr>
          <p:cNvPr id="3" name="Subtitle 2"/>
          <p:cNvSpPr>
            <a:spLocks noGrp="1"/>
          </p:cNvSpPr>
          <p:nvPr>
            <p:ph type="subTitle" idx="1"/>
          </p:nvPr>
        </p:nvSpPr>
        <p:spPr>
          <a:xfrm>
            <a:off x="597208" y="6472938"/>
            <a:ext cx="2881097" cy="385061"/>
          </a:xfrm>
        </p:spPr>
        <p:txBody>
          <a:bodyPr>
            <a:normAutofit/>
          </a:bodyPr>
          <a:lstStyle/>
          <a:p>
            <a:r>
              <a:rPr lang="en-US" dirty="0"/>
              <a:t>Figure from </a:t>
            </a:r>
            <a:r>
              <a:rPr lang="en-US" dirty="0" err="1"/>
              <a:t>deeplearningbook.org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39</a:t>
            </a:fld>
            <a:endParaRPr lang="nl-NL" altLang="nl-NL"/>
          </a:p>
        </p:txBody>
      </p:sp>
      <p:grpSp>
        <p:nvGrpSpPr>
          <p:cNvPr id="5" name="Group 4"/>
          <p:cNvGrpSpPr/>
          <p:nvPr/>
        </p:nvGrpSpPr>
        <p:grpSpPr>
          <a:xfrm>
            <a:off x="4659869" y="2429518"/>
            <a:ext cx="3330965" cy="3290759"/>
            <a:chOff x="2606864" y="1357924"/>
            <a:chExt cx="3330965" cy="3290759"/>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88229" y="1357924"/>
              <a:ext cx="3149600" cy="29464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285929" y="4279351"/>
                  <a:ext cx="501804" cy="369332"/>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1</m:t>
                            </m:r>
                          </m:sub>
                        </m:sSub>
                      </m:oMath>
                    </m:oMathPara>
                  </a14:m>
                  <a:endParaRPr lang="en-US" dirty="0">
                    <a:solidFill>
                      <a:srgbClr val="0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285929" y="4279351"/>
                  <a:ext cx="501804"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606864" y="2550195"/>
                  <a:ext cx="507127" cy="369332"/>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2</m:t>
                            </m:r>
                          </m:sub>
                        </m:sSub>
                      </m:oMath>
                    </m:oMathPara>
                  </a14:m>
                  <a:endParaRPr lang="en-US" dirty="0">
                    <a:solidFill>
                      <a:srgbClr val="0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606864" y="2550195"/>
                  <a:ext cx="507127" cy="369332"/>
                </a:xfrm>
                <a:prstGeom prst="rect">
                  <a:avLst/>
                </a:prstGeom>
                <a:blipFill rotWithShape="0">
                  <a:blip r:embed="rId5"/>
                  <a:stretch>
                    <a:fillRect/>
                  </a:stretch>
                </a:blipFill>
              </p:spPr>
              <p:txBody>
                <a:bodyPr/>
                <a:lstStyle/>
                <a:p>
                  <a:r>
                    <a:rPr lang="en-US">
                      <a:noFill/>
                    </a:rPr>
                    <a:t> </a:t>
                  </a:r>
                </a:p>
              </p:txBody>
            </p:sp>
          </mc:Fallback>
        </mc:AlternateContent>
      </p:grpSp>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6200000">
            <a:off x="1243093" y="2483152"/>
            <a:ext cx="2932192" cy="3172726"/>
          </a:xfrm>
          <a:prstGeom prst="rect">
            <a:avLst/>
          </a:prstGeom>
        </p:spPr>
      </p:pic>
    </p:spTree>
    <p:extLst>
      <p:ext uri="{BB962C8B-B14F-4D97-AF65-F5344CB8AC3E}">
        <p14:creationId xmlns:p14="http://schemas.microsoft.com/office/powerpoint/2010/main" val="65852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FE4FD94-B2F3-2240-A9DF-483B7FD5F4EA}"/>
              </a:ext>
            </a:extLst>
          </p:cNvPr>
          <p:cNvSpPr>
            <a:spLocks noGrp="1"/>
          </p:cNvSpPr>
          <p:nvPr>
            <p:ph type="subTitle" idx="1"/>
          </p:nvPr>
        </p:nvSpPr>
        <p:spPr>
          <a:xfrm>
            <a:off x="597208" y="6472939"/>
            <a:ext cx="6006791" cy="281874"/>
          </a:xfrm>
        </p:spPr>
        <p:txBody>
          <a:bodyPr>
            <a:normAutofit/>
          </a:bodyPr>
          <a:lstStyle/>
          <a:p>
            <a:r>
              <a:rPr lang="en-US" dirty="0" err="1"/>
              <a:t>Meijering</a:t>
            </a:r>
            <a:r>
              <a:rPr lang="en-US" dirty="0"/>
              <a:t> et al. “A bird’s-eye view of deep learning in bioimage analysis” CSBJ, 2020</a:t>
            </a:r>
          </a:p>
          <a:p>
            <a:endParaRPr lang="en-NL" dirty="0"/>
          </a:p>
        </p:txBody>
      </p:sp>
      <p:sp>
        <p:nvSpPr>
          <p:cNvPr id="4" name="Slide Number Placeholder 3">
            <a:extLst>
              <a:ext uri="{FF2B5EF4-FFF2-40B4-BE49-F238E27FC236}">
                <a16:creationId xmlns:a16="http://schemas.microsoft.com/office/drawing/2014/main" id="{761C0C50-49EF-9F47-A065-8A9402A1228B}"/>
              </a:ext>
            </a:extLst>
          </p:cNvPr>
          <p:cNvSpPr>
            <a:spLocks noGrp="1"/>
          </p:cNvSpPr>
          <p:nvPr>
            <p:ph type="sldNum" sz="quarter" idx="10"/>
          </p:nvPr>
        </p:nvSpPr>
        <p:spPr/>
        <p:txBody>
          <a:bodyPr/>
          <a:lstStyle/>
          <a:p>
            <a:pPr>
              <a:defRPr/>
            </a:pPr>
            <a:fld id="{B0B43513-D02F-4D41-AB37-CEA7021E9403}" type="slidenum">
              <a:rPr lang="nl-NL" altLang="nl-NL" smtClean="0"/>
              <a:pPr>
                <a:defRPr/>
              </a:pPr>
              <a:t>4</a:t>
            </a:fld>
            <a:endParaRPr lang="nl-NL" altLang="nl-NL"/>
          </a:p>
        </p:txBody>
      </p:sp>
      <p:pic>
        <p:nvPicPr>
          <p:cNvPr id="1026" name="Picture 2">
            <a:extLst>
              <a:ext uri="{FF2B5EF4-FFF2-40B4-BE49-F238E27FC236}">
                <a16:creationId xmlns:a16="http://schemas.microsoft.com/office/drawing/2014/main" id="{50D194E1-628A-D74C-892A-12513C6B1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626"/>
          <a:stretch/>
        </p:blipFill>
        <p:spPr bwMode="auto">
          <a:xfrm>
            <a:off x="4465108" y="950671"/>
            <a:ext cx="3881437" cy="4414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AF142EC-A67D-A94D-9C7E-1B3D0BE921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1" t="-612" r="5331" b="65375"/>
          <a:stretch/>
        </p:blipFill>
        <p:spPr bwMode="auto">
          <a:xfrm>
            <a:off x="549805" y="1042559"/>
            <a:ext cx="3881437" cy="24166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33A63A-8391-B743-9B96-B279CDA4E66E}"/>
              </a:ext>
            </a:extLst>
          </p:cNvPr>
          <p:cNvSpPr txBox="1"/>
          <p:nvPr/>
        </p:nvSpPr>
        <p:spPr>
          <a:xfrm>
            <a:off x="846667" y="3615263"/>
            <a:ext cx="3454400" cy="2062103"/>
          </a:xfrm>
          <a:prstGeom prst="rect">
            <a:avLst/>
          </a:prstGeom>
          <a:noFill/>
        </p:spPr>
        <p:txBody>
          <a:bodyPr wrap="square">
            <a:spAutoFit/>
          </a:bodyPr>
          <a:lstStyle/>
          <a:p>
            <a:r>
              <a:rPr lang="en-GB" sz="1600" b="0" i="0" u="none" strike="noStrike" dirty="0">
                <a:solidFill>
                  <a:srgbClr val="323232"/>
                </a:solidFill>
                <a:effectLst/>
                <a:latin typeface="NexusSerif"/>
              </a:rPr>
              <a:t>Number of peer-reviewed journal and selected conference proceedings publications on deep learning in different biomedical application areas, categorized by imaging modality (top, see text for abbreviations) and subject of study (bottom), ranked from most to least popular.</a:t>
            </a:r>
            <a:endParaRPr lang="en-NL" sz="1600" dirty="0"/>
          </a:p>
        </p:txBody>
      </p:sp>
    </p:spTree>
    <p:extLst>
      <p:ext uri="{BB962C8B-B14F-4D97-AF65-F5344CB8AC3E}">
        <p14:creationId xmlns:p14="http://schemas.microsoft.com/office/powerpoint/2010/main" val="58634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a:xfrm>
                <a:off x="343409" y="1129719"/>
                <a:ext cx="5563615" cy="5194127"/>
              </a:xfrm>
            </p:spPr>
            <p:txBody>
              <a:bodyPr anchor="ctr">
                <a:normAutofit/>
              </a:bodyPr>
              <a:lstStyle/>
              <a:p>
                <a:pPr marL="0" indent="0" algn="ctr">
                  <a:buNone/>
                </a:pPr>
                <a:r>
                  <a:rPr lang="en-US" sz="3200" dirty="0"/>
                  <a:t>Gradient descent algorithm:</a:t>
                </a:r>
              </a:p>
              <a:p>
                <a:pPr marL="514350" indent="-514350">
                  <a:buFont typeface="+mj-lt"/>
                  <a:buAutoNum type="arabicPeriod"/>
                </a:pPr>
                <a:r>
                  <a:rPr lang="en-US" sz="3200" dirty="0"/>
                  <a:t>Initialize the parameters 𝛉</a:t>
                </a:r>
              </a:p>
              <a:p>
                <a:pPr marL="514350" indent="-514350">
                  <a:buFont typeface="+mj-lt"/>
                  <a:buAutoNum type="arabicPeriod"/>
                </a:pPr>
                <a:r>
                  <a:rPr lang="en-US" sz="3200" dirty="0"/>
                  <a:t>While some stopping criterion is not met, repeat:</a:t>
                </a:r>
              </a:p>
              <a:p>
                <a:pPr marL="514350" indent="-514350">
                  <a:buFont typeface="+mj-lt"/>
                  <a:buAutoNum type="arabicPeriod"/>
                </a:pPr>
                <a:r>
                  <a:rPr lang="en-US" sz="3200" dirty="0"/>
                  <a:t>Compute </a:t>
                </a:r>
                <a14:m>
                  <m:oMath xmlns:m="http://schemas.openxmlformats.org/officeDocument/2006/math">
                    <m:sSub>
                      <m:sSubPr>
                        <m:ctrlPr>
                          <a:rPr lang="en-US" sz="3200" i="1">
                            <a:latin typeface="Cambria Math" panose="02040503050406030204" pitchFamily="18" charset="0"/>
                            <a:ea typeface="Cambria Math" charset="0"/>
                            <a:cs typeface="Cambria Math" charset="0"/>
                          </a:rPr>
                        </m:ctrlPr>
                      </m:sSubPr>
                      <m:e>
                        <m:r>
                          <a:rPr lang="en-US" sz="3200" i="0">
                            <a:latin typeface="Cambria Math" charset="0"/>
                            <a:ea typeface="Cambria Math" charset="0"/>
                            <a:cs typeface="Cambria Math" charset="0"/>
                          </a:rPr>
                          <m:t>𝛻</m:t>
                        </m:r>
                      </m:e>
                      <m:sub>
                        <m:r>
                          <a:rPr lang="en-US" sz="3200" b="1" i="0">
                            <a:latin typeface="Cambria Math" charset="0"/>
                            <a:ea typeface="Cambria Math" charset="0"/>
                            <a:cs typeface="Cambria Math" charset="0"/>
                          </a:rPr>
                          <m:t>𝛉</m:t>
                        </m:r>
                      </m:sub>
                    </m:sSub>
                    <m:r>
                      <a:rPr lang="en-US" sz="3200" i="1">
                        <a:latin typeface="Cambria Math" charset="0"/>
                      </a:rPr>
                      <m:t>𝐽</m:t>
                    </m:r>
                    <m:d>
                      <m:dPr>
                        <m:ctrlPr>
                          <a:rPr lang="en-US" sz="3200" i="1">
                            <a:latin typeface="Cambria Math" panose="02040503050406030204" pitchFamily="18" charset="0"/>
                          </a:rPr>
                        </m:ctrlPr>
                      </m:dPr>
                      <m:e>
                        <m:r>
                          <a:rPr lang="en-US" sz="3200" b="1">
                            <a:latin typeface="Cambria Math" charset="0"/>
                            <a:ea typeface="Cambria Math" charset="0"/>
                            <a:cs typeface="Cambria Math" charset="0"/>
                          </a:rPr>
                          <m:t>𝛉</m:t>
                        </m:r>
                      </m:e>
                    </m:d>
                  </m:oMath>
                </a14:m>
                <a:endParaRPr lang="en-US" sz="3200" dirty="0"/>
              </a:p>
              <a:p>
                <a:pPr marL="514350" indent="-514350">
                  <a:buFont typeface="+mj-lt"/>
                  <a:buAutoNum type="arabicPeriod"/>
                </a:pPr>
                <a:r>
                  <a:rPr lang="en-US" sz="3200" dirty="0"/>
                  <a:t>Update the parameters: </a:t>
                </a:r>
                <a14:m>
                  <m:oMath xmlns:m="http://schemas.openxmlformats.org/officeDocument/2006/math">
                    <m:sSub>
                      <m:sSubPr>
                        <m:ctrlPr>
                          <a:rPr lang="en-US" sz="3200" i="1">
                            <a:latin typeface="Cambria Math" panose="02040503050406030204" pitchFamily="18" charset="0"/>
                            <a:ea typeface="Cambria Math" charset="0"/>
                            <a:cs typeface="Cambria Math" charset="0"/>
                          </a:rPr>
                        </m:ctrlPr>
                      </m:sSubPr>
                      <m:e>
                        <m:r>
                          <a:rPr lang="en-US" sz="3200" b="1">
                            <a:latin typeface="Cambria Math" charset="0"/>
                            <a:ea typeface="Cambria Math" charset="0"/>
                            <a:cs typeface="Cambria Math" charset="0"/>
                          </a:rPr>
                          <m:t>𝛉</m:t>
                        </m:r>
                        <m:r>
                          <a:rPr lang="en-US" sz="3200" b="0" i="0" smtClean="0">
                            <a:latin typeface="Cambria Math" charset="0"/>
                            <a:ea typeface="Cambria Math" charset="0"/>
                            <a:cs typeface="Cambria Math" charset="0"/>
                          </a:rPr>
                          <m:t> </m:t>
                        </m:r>
                        <m:r>
                          <a:rPr lang="en-US" sz="3200" b="0" i="1" smtClean="0">
                            <a:latin typeface="Cambria Math" charset="0"/>
                            <a:ea typeface="Cambria Math" charset="0"/>
                            <a:cs typeface="Cambria Math" charset="0"/>
                          </a:rPr>
                          <m:t>←</m:t>
                        </m:r>
                        <m:r>
                          <a:rPr lang="en-US" sz="3200" b="1">
                            <a:latin typeface="Cambria Math" charset="0"/>
                            <a:ea typeface="Cambria Math" charset="0"/>
                            <a:cs typeface="Cambria Math" charset="0"/>
                          </a:rPr>
                          <m:t>𝛉</m:t>
                        </m:r>
                        <m:r>
                          <a:rPr lang="en-US" sz="3200" b="0" i="0" smtClean="0">
                            <a:latin typeface="Cambria Math" charset="0"/>
                            <a:ea typeface="Cambria Math" charset="0"/>
                            <a:cs typeface="Cambria Math" charset="0"/>
                          </a:rPr>
                          <m:t>−</m:t>
                        </m:r>
                        <m:r>
                          <m:rPr>
                            <m:sty m:val="p"/>
                          </m:rPr>
                          <a:rPr lang="el-GR" sz="3200" i="0">
                            <a:latin typeface="Cambria Math" charset="0"/>
                            <a:ea typeface="Cambria Math" charset="0"/>
                            <a:cs typeface="Cambria Math" charset="0"/>
                          </a:rPr>
                          <m:t>ϵ</m:t>
                        </m:r>
                        <m:r>
                          <a:rPr lang="en-US" sz="3200" i="0">
                            <a:latin typeface="Cambria Math" charset="0"/>
                            <a:ea typeface="Cambria Math" charset="0"/>
                            <a:cs typeface="Cambria Math" charset="0"/>
                          </a:rPr>
                          <m:t>𝛻</m:t>
                        </m:r>
                      </m:e>
                      <m:sub>
                        <m:r>
                          <a:rPr lang="en-US" sz="3200" b="1">
                            <a:latin typeface="Cambria Math" charset="0"/>
                            <a:ea typeface="Cambria Math" charset="0"/>
                            <a:cs typeface="Cambria Math" charset="0"/>
                          </a:rPr>
                          <m:t>𝛉</m:t>
                        </m:r>
                      </m:sub>
                    </m:sSub>
                    <m:r>
                      <a:rPr lang="en-US" sz="3200" i="1">
                        <a:latin typeface="Cambria Math" charset="0"/>
                      </a:rPr>
                      <m:t>𝐽</m:t>
                    </m:r>
                    <m:d>
                      <m:dPr>
                        <m:ctrlPr>
                          <a:rPr lang="en-US" sz="3200" i="1">
                            <a:latin typeface="Cambria Math" panose="02040503050406030204" pitchFamily="18" charset="0"/>
                          </a:rPr>
                        </m:ctrlPr>
                      </m:dPr>
                      <m:e>
                        <m:r>
                          <a:rPr lang="en-US" sz="3200" b="1">
                            <a:latin typeface="Cambria Math" charset="0"/>
                            <a:ea typeface="Cambria Math" charset="0"/>
                            <a:cs typeface="Cambria Math" charset="0"/>
                          </a:rPr>
                          <m:t>𝛉</m:t>
                        </m:r>
                      </m:e>
                    </m:d>
                  </m:oMath>
                </a14:m>
                <a:endParaRPr lang="en-US" sz="32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xfrm>
                <a:off x="343409" y="1129719"/>
                <a:ext cx="5563615" cy="5194127"/>
              </a:xfrm>
              <a:blipFill rotWithShape="0">
                <a:blip r:embed="rId3"/>
                <a:stretch>
                  <a:fillRect l="-2519" r="-1752"/>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40</a:t>
            </a:fld>
            <a:endParaRPr lang="nl-NL" altLang="nl-NL"/>
          </a:p>
        </p:txBody>
      </p:sp>
      <p:grpSp>
        <p:nvGrpSpPr>
          <p:cNvPr id="17" name="Group 16"/>
          <p:cNvGrpSpPr/>
          <p:nvPr/>
        </p:nvGrpSpPr>
        <p:grpSpPr>
          <a:xfrm>
            <a:off x="5757149" y="2264926"/>
            <a:ext cx="3330965" cy="3290759"/>
            <a:chOff x="2606864" y="1357924"/>
            <a:chExt cx="3330965" cy="3290759"/>
          </a:xfrm>
        </p:grpSpPr>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88229" y="1357924"/>
              <a:ext cx="3149600" cy="2946400"/>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4285929" y="4279351"/>
                  <a:ext cx="501804" cy="369332"/>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1</m:t>
                            </m:r>
                          </m:sub>
                        </m:sSub>
                      </m:oMath>
                    </m:oMathPara>
                  </a14:m>
                  <a:endParaRPr lang="en-US" dirty="0">
                    <a:solidFill>
                      <a:srgbClr val="0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285929" y="4279351"/>
                  <a:ext cx="501804"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606864" y="2550195"/>
                  <a:ext cx="507127" cy="369332"/>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2</m:t>
                            </m:r>
                          </m:sub>
                        </m:sSub>
                      </m:oMath>
                    </m:oMathPara>
                  </a14:m>
                  <a:endParaRPr lang="en-US" dirty="0">
                    <a:solidFill>
                      <a:srgbClr val="0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606864" y="2550195"/>
                  <a:ext cx="507127" cy="369332"/>
                </a:xfrm>
                <a:prstGeom prst="rect">
                  <a:avLst/>
                </a:prstGeom>
                <a:blipFill rotWithShape="0">
                  <a:blip r:embed="rId6"/>
                  <a:stretch>
                    <a:fillRect/>
                  </a:stretch>
                </a:blipFill>
              </p:spPr>
              <p:txBody>
                <a:bodyPr/>
                <a:lstStyle/>
                <a:p>
                  <a:r>
                    <a:rPr lang="en-US">
                      <a:noFill/>
                    </a:rPr>
                    <a:t> </a:t>
                  </a:r>
                </a:p>
              </p:txBody>
            </p:sp>
          </mc:Fallback>
        </mc:AlternateContent>
      </p:grpSp>
      <p:sp>
        <p:nvSpPr>
          <p:cNvPr id="9" name="Subtitle 2">
            <a:extLst>
              <a:ext uri="{FF2B5EF4-FFF2-40B4-BE49-F238E27FC236}">
                <a16:creationId xmlns:a16="http://schemas.microsoft.com/office/drawing/2014/main" id="{A3028443-9B3B-764D-A8CA-55BCC1550511}"/>
              </a:ext>
            </a:extLst>
          </p:cNvPr>
          <p:cNvSpPr>
            <a:spLocks noGrp="1"/>
          </p:cNvSpPr>
          <p:nvPr>
            <p:ph type="subTitle" idx="1"/>
          </p:nvPr>
        </p:nvSpPr>
        <p:spPr>
          <a:xfrm>
            <a:off x="597208" y="6472938"/>
            <a:ext cx="2271498" cy="385062"/>
          </a:xfrm>
        </p:spPr>
        <p:txBody>
          <a:bodyPr>
            <a:normAutofit/>
          </a:bodyPr>
          <a:lstStyle/>
          <a:p>
            <a:r>
              <a:rPr lang="en-US" dirty="0"/>
              <a:t>Figure from </a:t>
            </a:r>
            <a:r>
              <a:rPr lang="en-US" dirty="0" err="1"/>
              <a:t>deeplearningbook.org</a:t>
            </a:r>
            <a:endParaRPr lang="en-US" dirty="0"/>
          </a:p>
        </p:txBody>
      </p:sp>
    </p:spTree>
    <p:extLst>
      <p:ext uri="{BB962C8B-B14F-4D97-AF65-F5344CB8AC3E}">
        <p14:creationId xmlns:p14="http://schemas.microsoft.com/office/powerpoint/2010/main" val="25610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14:m>
                  <m:oMath xmlns:m="http://schemas.openxmlformats.org/officeDocument/2006/math">
                    <m:r>
                      <m:rPr>
                        <m:sty m:val="p"/>
                      </m:rPr>
                      <a:rPr lang="el-GR" sz="3200" i="0">
                        <a:latin typeface="Cambria Math" charset="0"/>
                        <a:ea typeface="Cambria Math" charset="0"/>
                        <a:cs typeface="Cambria Math" charset="0"/>
                      </a:rPr>
                      <m:t>ϵ</m:t>
                    </m:r>
                  </m:oMath>
                </a14:m>
                <a:r>
                  <a:rPr lang="en-US" sz="3200" dirty="0"/>
                  <a:t> is the learning rate (”step size”).</a:t>
                </a:r>
                <a:endParaRPr lang="en-US" sz="3200" i="1"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3"/>
                <a:stretch>
                  <a:fillRect t="-1526"/>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41</a:t>
            </a:fld>
            <a:endParaRPr lang="nl-NL" altLang="nl-NL"/>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1810" y="2346973"/>
            <a:ext cx="7010400" cy="2590800"/>
          </a:xfrm>
          <a:prstGeom prst="rect">
            <a:avLst/>
          </a:prstGeom>
        </p:spPr>
      </p:pic>
      <p:sp>
        <p:nvSpPr>
          <p:cNvPr id="6" name="Rectangle 5"/>
          <p:cNvSpPr/>
          <p:nvPr/>
        </p:nvSpPr>
        <p:spPr>
          <a:xfrm>
            <a:off x="2291731" y="5168250"/>
            <a:ext cx="976678" cy="369332"/>
          </a:xfrm>
          <a:prstGeom prst="rect">
            <a:avLst/>
          </a:prstGeom>
        </p:spPr>
        <p:txBody>
          <a:bodyPr wrap="none">
            <a:spAutoFit/>
          </a:bodyPr>
          <a:lstStyle/>
          <a:p>
            <a:r>
              <a:rPr lang="en-US" b="1" dirty="0">
                <a:solidFill>
                  <a:srgbClr val="000000"/>
                </a:solidFill>
              </a:rPr>
              <a:t>Too low.</a:t>
            </a:r>
          </a:p>
        </p:txBody>
      </p:sp>
      <p:sp>
        <p:nvSpPr>
          <p:cNvPr id="7" name="Rectangle 6"/>
          <p:cNvSpPr/>
          <p:nvPr/>
        </p:nvSpPr>
        <p:spPr>
          <a:xfrm>
            <a:off x="5918849" y="5179970"/>
            <a:ext cx="1051250" cy="369332"/>
          </a:xfrm>
          <a:prstGeom prst="rect">
            <a:avLst/>
          </a:prstGeom>
        </p:spPr>
        <p:txBody>
          <a:bodyPr wrap="none">
            <a:spAutoFit/>
          </a:bodyPr>
          <a:lstStyle/>
          <a:p>
            <a:r>
              <a:rPr lang="en-US" b="1" dirty="0">
                <a:solidFill>
                  <a:srgbClr val="000000"/>
                </a:solidFill>
              </a:rPr>
              <a:t>Too high.</a:t>
            </a:r>
          </a:p>
        </p:txBody>
      </p:sp>
    </p:spTree>
    <p:extLst>
      <p:ext uri="{BB962C8B-B14F-4D97-AF65-F5344CB8AC3E}">
        <p14:creationId xmlns:p14="http://schemas.microsoft.com/office/powerpoint/2010/main" val="2989252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r>
                  <a:rPr lang="en-US" sz="3200" dirty="0"/>
                  <a:t>When the number of samples </a:t>
                </a:r>
                <a:r>
                  <a:rPr lang="en-US" sz="3200" i="1" dirty="0"/>
                  <a:t>m</a:t>
                </a:r>
                <a:r>
                  <a:rPr lang="en-US" sz="3200" dirty="0"/>
                  <a:t> is very large, </a:t>
                </a:r>
                <a14:m>
                  <m:oMath xmlns:m="http://schemas.openxmlformats.org/officeDocument/2006/math">
                    <m:sSub>
                      <m:sSubPr>
                        <m:ctrlPr>
                          <a:rPr lang="en-US" sz="3200" i="1">
                            <a:latin typeface="Cambria Math" panose="02040503050406030204" pitchFamily="18" charset="0"/>
                            <a:ea typeface="Cambria Math" charset="0"/>
                            <a:cs typeface="Cambria Math" charset="0"/>
                          </a:rPr>
                        </m:ctrlPr>
                      </m:sSubPr>
                      <m:e>
                        <m:r>
                          <a:rPr lang="en-US" sz="3200" i="0">
                            <a:latin typeface="Cambria Math" charset="0"/>
                            <a:ea typeface="Cambria Math" charset="0"/>
                            <a:cs typeface="Cambria Math" charset="0"/>
                          </a:rPr>
                          <m:t>𝛻</m:t>
                        </m:r>
                      </m:e>
                      <m:sub>
                        <m:r>
                          <a:rPr lang="en-US" sz="3200" b="1">
                            <a:latin typeface="Cambria Math" charset="0"/>
                            <a:ea typeface="Cambria Math" charset="0"/>
                            <a:cs typeface="Cambria Math" charset="0"/>
                          </a:rPr>
                          <m:t>𝛉</m:t>
                        </m:r>
                      </m:sub>
                    </m:sSub>
                    <m:r>
                      <a:rPr lang="en-US" sz="3200" i="1">
                        <a:latin typeface="Cambria Math" charset="0"/>
                      </a:rPr>
                      <m:t>𝐽</m:t>
                    </m:r>
                    <m:d>
                      <m:dPr>
                        <m:ctrlPr>
                          <a:rPr lang="en-US" sz="3200" i="1">
                            <a:latin typeface="Cambria Math" panose="02040503050406030204" pitchFamily="18" charset="0"/>
                          </a:rPr>
                        </m:ctrlPr>
                      </m:dPr>
                      <m:e>
                        <m:r>
                          <a:rPr lang="en-US" sz="3200" b="1">
                            <a:latin typeface="Cambria Math" charset="0"/>
                            <a:ea typeface="Cambria Math" charset="0"/>
                            <a:cs typeface="Cambria Math" charset="0"/>
                          </a:rPr>
                          <m:t>𝛉</m:t>
                        </m:r>
                      </m:e>
                    </m:d>
                  </m:oMath>
                </a14:m>
                <a:r>
                  <a:rPr lang="en-US" sz="3200" dirty="0"/>
                  <a:t> is very </a:t>
                </a:r>
                <a:r>
                  <a:rPr lang="en-US" sz="3200" u="sng" dirty="0"/>
                  <a:t>expensive to compute</a:t>
                </a:r>
                <a:r>
                  <a:rPr lang="en-US" sz="3200" dirty="0"/>
                  <a:t>.</a:t>
                </a:r>
              </a:p>
              <a:p>
                <a:pPr marL="0" indent="0" algn="ctr">
                  <a:buNone/>
                </a:pPr>
                <a:endParaRPr lang="en-US" sz="3200" dirty="0"/>
              </a:p>
              <a:p>
                <a:pPr marL="0" indent="0" algn="ctr">
                  <a:buNone/>
                </a:pPr>
                <a:r>
                  <a:rPr lang="en-US" sz="3200" dirty="0"/>
                  <a:t>Solution: estimate </a:t>
                </a:r>
                <a14:m>
                  <m:oMath xmlns:m="http://schemas.openxmlformats.org/officeDocument/2006/math">
                    <m:sSub>
                      <m:sSubPr>
                        <m:ctrlPr>
                          <a:rPr lang="en-US" sz="3200" i="1">
                            <a:latin typeface="Cambria Math" panose="02040503050406030204" pitchFamily="18" charset="0"/>
                            <a:ea typeface="Cambria Math" charset="0"/>
                            <a:cs typeface="Cambria Math" charset="0"/>
                          </a:rPr>
                        </m:ctrlPr>
                      </m:sSubPr>
                      <m:e>
                        <m:r>
                          <a:rPr lang="en-US" sz="3200" i="0">
                            <a:latin typeface="Cambria Math" charset="0"/>
                            <a:ea typeface="Cambria Math" charset="0"/>
                            <a:cs typeface="Cambria Math" charset="0"/>
                          </a:rPr>
                          <m:t>𝛻</m:t>
                        </m:r>
                      </m:e>
                      <m:sub>
                        <m:r>
                          <a:rPr lang="en-US" sz="3200" b="1">
                            <a:latin typeface="Cambria Math" charset="0"/>
                            <a:ea typeface="Cambria Math" charset="0"/>
                            <a:cs typeface="Cambria Math" charset="0"/>
                          </a:rPr>
                          <m:t>𝛉</m:t>
                        </m:r>
                      </m:sub>
                    </m:sSub>
                    <m:r>
                      <a:rPr lang="en-US" sz="3200" i="1">
                        <a:latin typeface="Cambria Math" charset="0"/>
                      </a:rPr>
                      <m:t>𝐽</m:t>
                    </m:r>
                    <m:d>
                      <m:dPr>
                        <m:ctrlPr>
                          <a:rPr lang="en-US" sz="3200" i="1">
                            <a:latin typeface="Cambria Math" panose="02040503050406030204" pitchFamily="18" charset="0"/>
                          </a:rPr>
                        </m:ctrlPr>
                      </m:dPr>
                      <m:e>
                        <m:r>
                          <a:rPr lang="en-US" sz="3200" b="1">
                            <a:latin typeface="Cambria Math" charset="0"/>
                            <a:ea typeface="Cambria Math" charset="0"/>
                            <a:cs typeface="Cambria Math" charset="0"/>
                          </a:rPr>
                          <m:t>𝛉</m:t>
                        </m:r>
                      </m:e>
                    </m:d>
                  </m:oMath>
                </a14:m>
                <a:r>
                  <a:rPr lang="en-US" sz="3200" dirty="0"/>
                  <a:t> with a </a:t>
                </a:r>
                <a:r>
                  <a:rPr lang="en-US" sz="3200" u="sng" dirty="0"/>
                  <a:t>smaller number of samples</a:t>
                </a:r>
                <a:r>
                  <a:rPr lang="en-US" sz="3200" dirty="0"/>
                  <a:t> </a:t>
                </a:r>
                <a:r>
                  <a:rPr lang="en-US" sz="3200" i="1" dirty="0"/>
                  <a:t>m’</a:t>
                </a:r>
                <a:r>
                  <a:rPr lang="en-US" sz="3200" dirty="0"/>
                  <a:t> &lt;&lt; </a:t>
                </a:r>
                <a:r>
                  <a:rPr lang="en-US" sz="3200" i="1" dirty="0"/>
                  <a:t>m.</a:t>
                </a:r>
              </a:p>
              <a:p>
                <a:pPr marL="0" indent="0" algn="ctr">
                  <a:buNone/>
                </a:pPr>
                <a:endParaRPr lang="en-US" sz="3200" i="1" dirty="0"/>
              </a:p>
              <a:p>
                <a:pPr marL="0" indent="0" algn="ctr">
                  <a:buNone/>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𝑔</m:t>
                      </m:r>
                      <m:r>
                        <a:rPr lang="en-US" sz="3200" i="1">
                          <a:latin typeface="Cambria Math" charset="0"/>
                          <a:ea typeface="Cambria Math" charset="0"/>
                          <a:cs typeface="Cambria Math" charset="0"/>
                        </a:rPr>
                        <m:t>=</m:t>
                      </m:r>
                      <m:f>
                        <m:fPr>
                          <m:ctrlPr>
                            <a:rPr lang="mr-IN" sz="3200" i="1">
                              <a:latin typeface="Cambria Math" panose="02040503050406030204" pitchFamily="18" charset="0"/>
                              <a:ea typeface="Cambria Math" charset="0"/>
                              <a:cs typeface="Cambria Math" charset="0"/>
                            </a:rPr>
                          </m:ctrlPr>
                        </m:fPr>
                        <m:num>
                          <m:r>
                            <a:rPr lang="en-US" sz="3200" i="1">
                              <a:latin typeface="Cambria Math" charset="0"/>
                              <a:ea typeface="Cambria Math" charset="0"/>
                              <a:cs typeface="Cambria Math" charset="0"/>
                            </a:rPr>
                            <m:t>1</m:t>
                          </m:r>
                        </m:num>
                        <m:den>
                          <m:sSup>
                            <m:sSupPr>
                              <m:ctrlPr>
                                <a:rPr lang="en-US" sz="3200" i="1" smtClean="0">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𝑚</m:t>
                              </m:r>
                            </m:e>
                            <m:sup>
                              <m:r>
                                <a:rPr lang="en-US" sz="3200" b="0" i="1" smtClean="0">
                                  <a:latin typeface="Cambria Math" charset="0"/>
                                  <a:ea typeface="Cambria Math" charset="0"/>
                                  <a:cs typeface="Cambria Math" charset="0"/>
                                </a:rPr>
                                <m:t>′</m:t>
                              </m:r>
                            </m:sup>
                          </m:sSup>
                        </m:den>
                      </m:f>
                      <m:nary>
                        <m:naryPr>
                          <m:chr m:val="∑"/>
                          <m:ctrlPr>
                            <a:rPr lang="is-IS" sz="3200" i="1">
                              <a:latin typeface="Cambria Math" panose="02040503050406030204" pitchFamily="18" charset="0"/>
                              <a:ea typeface="Cambria Math" charset="0"/>
                              <a:cs typeface="Cambria Math" charset="0"/>
                            </a:rPr>
                          </m:ctrlPr>
                        </m:naryPr>
                        <m:sub>
                          <m:r>
                            <m:rPr>
                              <m:brk m:alnAt="23"/>
                            </m:rPr>
                            <a:rPr lang="en-US" sz="3200" i="1">
                              <a:latin typeface="Cambria Math" charset="0"/>
                              <a:ea typeface="Cambria Math" charset="0"/>
                              <a:cs typeface="Cambria Math" charset="0"/>
                            </a:rPr>
                            <m:t>𝑖</m:t>
                          </m:r>
                          <m:r>
                            <a:rPr lang="en-US" sz="3200" i="1">
                              <a:latin typeface="Cambria Math" charset="0"/>
                              <a:ea typeface="Cambria Math" charset="0"/>
                              <a:cs typeface="Cambria Math" charset="0"/>
                            </a:rPr>
                            <m:t>=1</m:t>
                          </m:r>
                        </m:sub>
                        <m:sup>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𝑚</m:t>
                              </m:r>
                            </m:e>
                            <m:sup>
                              <m:r>
                                <a:rPr lang="en-US" sz="3200" i="1">
                                  <a:latin typeface="Cambria Math" charset="0"/>
                                  <a:ea typeface="Cambria Math" charset="0"/>
                                  <a:cs typeface="Cambria Math" charset="0"/>
                                </a:rPr>
                                <m:t>′</m:t>
                              </m:r>
                            </m:sup>
                          </m:sSup>
                        </m:sup>
                        <m:e>
                          <m:sSub>
                            <m:sSubPr>
                              <m:ctrlPr>
                                <a:rPr lang="en-US" sz="3200" i="1">
                                  <a:latin typeface="Cambria Math" panose="02040503050406030204" pitchFamily="18" charset="0"/>
                                  <a:ea typeface="Cambria Math" charset="0"/>
                                  <a:cs typeface="Cambria Math" charset="0"/>
                                </a:rPr>
                              </m:ctrlPr>
                            </m:sSubPr>
                            <m:e>
                              <m:r>
                                <a:rPr lang="en-US" sz="3200" i="0">
                                  <a:latin typeface="Cambria Math" charset="0"/>
                                  <a:ea typeface="Cambria Math" charset="0"/>
                                  <a:cs typeface="Cambria Math" charset="0"/>
                                </a:rPr>
                                <m:t>𝛻</m:t>
                              </m:r>
                            </m:e>
                            <m:sub>
                              <m:r>
                                <a:rPr lang="en-US" sz="3200" b="1">
                                  <a:latin typeface="Cambria Math" charset="0"/>
                                  <a:ea typeface="Cambria Math" charset="0"/>
                                  <a:cs typeface="Cambria Math" charset="0"/>
                                </a:rPr>
                                <m:t>𝛉</m:t>
                              </m:r>
                            </m:sub>
                          </m:sSub>
                          <m:r>
                            <a:rPr lang="en-US" sz="3200" i="1">
                              <a:latin typeface="Cambria Math" charset="0"/>
                              <a:ea typeface="Cambria Math" charset="0"/>
                              <a:cs typeface="Cambria Math" charset="0"/>
                            </a:rPr>
                            <m:t>𝐿</m:t>
                          </m:r>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b="1">
                                  <a:latin typeface="Cambria Math" charset="0"/>
                                  <a:ea typeface="Cambria Math" charset="0"/>
                                  <a:cs typeface="Cambria Math" charset="0"/>
                                </a:rPr>
                                <m:t>𝐱</m:t>
                              </m:r>
                            </m:e>
                            <m:sup>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𝑖</m:t>
                                  </m:r>
                                </m:e>
                              </m:d>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𝑦</m:t>
                              </m:r>
                            </m:e>
                            <m:sup>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𝑖</m:t>
                                  </m:r>
                                </m:e>
                              </m:d>
                            </m:sup>
                          </m:sSup>
                          <m:r>
                            <a:rPr lang="en-US" sz="3200" i="1">
                              <a:latin typeface="Cambria Math" charset="0"/>
                              <a:ea typeface="Cambria Math" charset="0"/>
                              <a:cs typeface="Cambria Math" charset="0"/>
                            </a:rPr>
                            <m:t>,</m:t>
                          </m:r>
                          <m:r>
                            <a:rPr lang="en-US" sz="3200" b="1">
                              <a:latin typeface="Cambria Math" charset="0"/>
                              <a:ea typeface="Cambria Math" charset="0"/>
                              <a:cs typeface="Cambria Math" charset="0"/>
                            </a:rPr>
                            <m:t>𝛉</m:t>
                          </m:r>
                          <m:r>
                            <a:rPr lang="en-US" sz="3200" i="1">
                              <a:latin typeface="Cambria Math" charset="0"/>
                              <a:ea typeface="Cambria Math" charset="0"/>
                              <a:cs typeface="Cambria Math" charset="0"/>
                            </a:rPr>
                            <m:t>)</m:t>
                          </m:r>
                        </m:e>
                      </m:nary>
                    </m:oMath>
                  </m:oMathPara>
                </a14:m>
                <a:endParaRPr lang="en-US" sz="3200" dirty="0"/>
              </a:p>
              <a:p>
                <a:pPr marL="0" indent="0" algn="ctr">
                  <a:buNone/>
                </a:pPr>
                <a:endParaRPr lang="en-US" sz="3200" i="1"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3"/>
                <a:stretch>
                  <a:fillRect l="-148" t="-1526" r="-74"/>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42</a:t>
            </a:fld>
            <a:endParaRPr lang="nl-NL" altLang="nl-NL"/>
          </a:p>
        </p:txBody>
      </p:sp>
    </p:spTree>
    <p:extLst>
      <p:ext uri="{BB962C8B-B14F-4D97-AF65-F5344CB8AC3E}">
        <p14:creationId xmlns:p14="http://schemas.microsoft.com/office/powerpoint/2010/main" val="972672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r>
                  <a:rPr lang="en-US" sz="3200" u="sng" dirty="0"/>
                  <a:t>Stochastic</a:t>
                </a:r>
                <a:r>
                  <a:rPr lang="en-US" sz="3200" dirty="0"/>
                  <a:t> gradient descent algorithm:</a:t>
                </a:r>
              </a:p>
              <a:p>
                <a:pPr marL="514350" indent="-514350">
                  <a:buFont typeface="+mj-lt"/>
                  <a:buAutoNum type="arabicPeriod"/>
                </a:pPr>
                <a:r>
                  <a:rPr lang="en-US" sz="3200" dirty="0"/>
                  <a:t>Initialize the parameters 𝛉</a:t>
                </a:r>
              </a:p>
              <a:p>
                <a:pPr marL="514350" indent="-514350">
                  <a:buFont typeface="+mj-lt"/>
                  <a:buAutoNum type="arabicPeriod"/>
                </a:pPr>
                <a:r>
                  <a:rPr lang="en-US" sz="3200" dirty="0"/>
                  <a:t>While some stopping criterion is not met, repeat:</a:t>
                </a:r>
              </a:p>
              <a:p>
                <a:pPr marL="514350" indent="-514350">
                  <a:buFont typeface="+mj-lt"/>
                  <a:buAutoNum type="arabicPeriod"/>
                </a:pPr>
                <a:r>
                  <a:rPr lang="en-US" sz="3200" dirty="0"/>
                  <a:t>Sample a </a:t>
                </a:r>
                <a:r>
                  <a:rPr lang="en-US" sz="3200" u="sng" dirty="0"/>
                  <a:t>mini-batch</a:t>
                </a:r>
                <a:r>
                  <a:rPr lang="en-US" sz="3200" dirty="0"/>
                  <a:t> of size </a:t>
                </a:r>
                <a:r>
                  <a:rPr lang="en-US" sz="3200" i="1" dirty="0"/>
                  <a:t>m’</a:t>
                </a:r>
              </a:p>
              <a:p>
                <a:pPr marL="514350" indent="-514350">
                  <a:buFont typeface="+mj-lt"/>
                  <a:buAutoNum type="arabicPeriod"/>
                </a:pPr>
                <a:r>
                  <a:rPr lang="en-US" sz="3200" dirty="0"/>
                  <a:t>Compute </a:t>
                </a:r>
                <a14:m>
                  <m:oMath xmlns:m="http://schemas.openxmlformats.org/officeDocument/2006/math">
                    <m:r>
                      <a:rPr lang="en-US" sz="3200" i="1">
                        <a:latin typeface="Cambria Math" charset="0"/>
                        <a:ea typeface="Cambria Math" charset="0"/>
                        <a:cs typeface="Cambria Math" charset="0"/>
                      </a:rPr>
                      <m:t>𝑔</m:t>
                    </m:r>
                    <m:r>
                      <a:rPr lang="en-US" sz="3200" i="1">
                        <a:latin typeface="Cambria Math" charset="0"/>
                        <a:ea typeface="Cambria Math" charset="0"/>
                        <a:cs typeface="Cambria Math" charset="0"/>
                      </a:rPr>
                      <m:t>=</m:t>
                    </m:r>
                    <m:f>
                      <m:fPr>
                        <m:ctrlPr>
                          <a:rPr lang="mr-IN" sz="3200" i="1">
                            <a:latin typeface="Cambria Math" panose="02040503050406030204" pitchFamily="18" charset="0"/>
                            <a:ea typeface="Cambria Math" charset="0"/>
                            <a:cs typeface="Cambria Math" charset="0"/>
                          </a:rPr>
                        </m:ctrlPr>
                      </m:fPr>
                      <m:num>
                        <m:r>
                          <a:rPr lang="en-US" sz="3200" i="1">
                            <a:latin typeface="Cambria Math" charset="0"/>
                            <a:ea typeface="Cambria Math" charset="0"/>
                            <a:cs typeface="Cambria Math" charset="0"/>
                          </a:rPr>
                          <m:t>1</m:t>
                        </m:r>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𝑚</m:t>
                            </m:r>
                          </m:e>
                          <m:sup>
                            <m:r>
                              <a:rPr lang="en-US" sz="3200" i="1">
                                <a:latin typeface="Cambria Math" charset="0"/>
                                <a:ea typeface="Cambria Math" charset="0"/>
                                <a:cs typeface="Cambria Math" charset="0"/>
                              </a:rPr>
                              <m:t>′</m:t>
                            </m:r>
                          </m:sup>
                        </m:sSup>
                      </m:den>
                    </m:f>
                    <m:nary>
                      <m:naryPr>
                        <m:chr m:val="∑"/>
                        <m:ctrlPr>
                          <a:rPr lang="is-IS" sz="3200" i="1">
                            <a:latin typeface="Cambria Math" panose="02040503050406030204" pitchFamily="18" charset="0"/>
                            <a:ea typeface="Cambria Math" charset="0"/>
                            <a:cs typeface="Cambria Math" charset="0"/>
                          </a:rPr>
                        </m:ctrlPr>
                      </m:naryPr>
                      <m:sub>
                        <m:r>
                          <m:rPr>
                            <m:brk m:alnAt="23"/>
                          </m:rPr>
                          <a:rPr lang="en-US" sz="3200" i="1">
                            <a:latin typeface="Cambria Math" charset="0"/>
                            <a:ea typeface="Cambria Math" charset="0"/>
                            <a:cs typeface="Cambria Math" charset="0"/>
                          </a:rPr>
                          <m:t>𝑖</m:t>
                        </m:r>
                        <m:r>
                          <a:rPr lang="en-US" sz="3200" i="1">
                            <a:latin typeface="Cambria Math" charset="0"/>
                            <a:ea typeface="Cambria Math" charset="0"/>
                            <a:cs typeface="Cambria Math" charset="0"/>
                          </a:rPr>
                          <m:t>=1</m:t>
                        </m:r>
                      </m:sub>
                      <m:sup>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𝑚</m:t>
                            </m:r>
                          </m:e>
                          <m:sup>
                            <m:r>
                              <a:rPr lang="en-US" sz="3200" i="1">
                                <a:latin typeface="Cambria Math" charset="0"/>
                                <a:ea typeface="Cambria Math" charset="0"/>
                                <a:cs typeface="Cambria Math" charset="0"/>
                              </a:rPr>
                              <m:t>′</m:t>
                            </m:r>
                          </m:sup>
                        </m:sSup>
                      </m:sup>
                      <m:e>
                        <m:sSub>
                          <m:sSubPr>
                            <m:ctrlPr>
                              <a:rPr lang="en-US" sz="3200" i="1">
                                <a:latin typeface="Cambria Math" panose="02040503050406030204" pitchFamily="18" charset="0"/>
                                <a:ea typeface="Cambria Math" charset="0"/>
                                <a:cs typeface="Cambria Math" charset="0"/>
                              </a:rPr>
                            </m:ctrlPr>
                          </m:sSubPr>
                          <m:e>
                            <m:r>
                              <a:rPr lang="en-US" sz="3200">
                                <a:latin typeface="Cambria Math" charset="0"/>
                                <a:ea typeface="Cambria Math" charset="0"/>
                                <a:cs typeface="Cambria Math" charset="0"/>
                              </a:rPr>
                              <m:t>𝛻</m:t>
                            </m:r>
                          </m:e>
                          <m:sub>
                            <m:r>
                              <a:rPr lang="en-US" sz="3200" b="1">
                                <a:latin typeface="Cambria Math" charset="0"/>
                                <a:ea typeface="Cambria Math" charset="0"/>
                                <a:cs typeface="Cambria Math" charset="0"/>
                              </a:rPr>
                              <m:t>𝛉</m:t>
                            </m:r>
                          </m:sub>
                        </m:sSub>
                        <m:r>
                          <a:rPr lang="en-US" sz="3200" i="1">
                            <a:latin typeface="Cambria Math" charset="0"/>
                            <a:ea typeface="Cambria Math" charset="0"/>
                            <a:cs typeface="Cambria Math" charset="0"/>
                          </a:rPr>
                          <m:t>𝐿</m:t>
                        </m:r>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b="1" i="0" smtClean="0">
                                <a:latin typeface="Cambria Math" charset="0"/>
                                <a:ea typeface="Cambria Math" charset="0"/>
                                <a:cs typeface="Cambria Math" charset="0"/>
                              </a:rPr>
                              <m:t>𝐱</m:t>
                            </m:r>
                          </m:e>
                          <m:sup>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𝑖</m:t>
                                </m:r>
                              </m:e>
                            </m:d>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𝑦</m:t>
                            </m:r>
                          </m:e>
                          <m:sup>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𝑖</m:t>
                                </m:r>
                              </m:e>
                            </m:d>
                          </m:sup>
                        </m:sSup>
                        <m:r>
                          <a:rPr lang="en-US" sz="3200" i="1">
                            <a:latin typeface="Cambria Math" charset="0"/>
                            <a:ea typeface="Cambria Math" charset="0"/>
                            <a:cs typeface="Cambria Math" charset="0"/>
                          </a:rPr>
                          <m:t>,</m:t>
                        </m:r>
                        <m:r>
                          <a:rPr lang="en-US" sz="3200" b="1">
                            <a:latin typeface="Cambria Math" charset="0"/>
                            <a:ea typeface="Cambria Math" charset="0"/>
                            <a:cs typeface="Cambria Math" charset="0"/>
                          </a:rPr>
                          <m:t>𝛉</m:t>
                        </m:r>
                        <m:r>
                          <a:rPr lang="en-US" sz="3200" i="1">
                            <a:latin typeface="Cambria Math" charset="0"/>
                            <a:ea typeface="Cambria Math" charset="0"/>
                            <a:cs typeface="Cambria Math" charset="0"/>
                          </a:rPr>
                          <m:t>)</m:t>
                        </m:r>
                      </m:e>
                    </m:nary>
                  </m:oMath>
                </a14:m>
                <a:endParaRPr lang="en-US" sz="3200" dirty="0"/>
              </a:p>
              <a:p>
                <a:pPr marL="514350" indent="-514350">
                  <a:buFont typeface="+mj-lt"/>
                  <a:buAutoNum type="arabicPeriod"/>
                </a:pPr>
                <a:r>
                  <a:rPr lang="en-US" sz="3200" dirty="0"/>
                  <a:t>Update the parameters: </a:t>
                </a:r>
                <a14:m>
                  <m:oMath xmlns:m="http://schemas.openxmlformats.org/officeDocument/2006/math">
                    <m:r>
                      <a:rPr lang="en-US" sz="3200" b="1">
                        <a:latin typeface="Cambria Math" charset="0"/>
                        <a:ea typeface="Cambria Math" charset="0"/>
                        <a:cs typeface="Cambria Math" charset="0"/>
                      </a:rPr>
                      <m:t>𝛉</m:t>
                    </m:r>
                    <m:r>
                      <a:rPr lang="en-US" sz="3200">
                        <a:latin typeface="Cambria Math" charset="0"/>
                        <a:ea typeface="Cambria Math" charset="0"/>
                        <a:cs typeface="Cambria Math" charset="0"/>
                      </a:rPr>
                      <m:t> </m:t>
                    </m:r>
                    <m:r>
                      <a:rPr lang="en-US" sz="3200" i="1">
                        <a:latin typeface="Cambria Math" charset="0"/>
                        <a:ea typeface="Cambria Math" charset="0"/>
                        <a:cs typeface="Cambria Math" charset="0"/>
                      </a:rPr>
                      <m:t>←</m:t>
                    </m:r>
                    <m:r>
                      <a:rPr lang="en-US" sz="3200" b="1">
                        <a:latin typeface="Cambria Math" charset="0"/>
                        <a:ea typeface="Cambria Math" charset="0"/>
                        <a:cs typeface="Cambria Math" charset="0"/>
                      </a:rPr>
                      <m:t>𝛉</m:t>
                    </m:r>
                    <m:r>
                      <a:rPr lang="en-US" sz="3200" b="0" i="1" smtClean="0">
                        <a:latin typeface="Cambria Math" charset="0"/>
                        <a:ea typeface="Cambria Math" charset="0"/>
                        <a:cs typeface="Cambria Math" charset="0"/>
                      </a:rPr>
                      <m:t>−</m:t>
                    </m:r>
                    <m:r>
                      <m:rPr>
                        <m:sty m:val="p"/>
                      </m:rPr>
                      <a:rPr lang="el-GR" sz="3200" i="0">
                        <a:latin typeface="Cambria Math" charset="0"/>
                        <a:ea typeface="Cambria Math" charset="0"/>
                        <a:cs typeface="Cambria Math" charset="0"/>
                      </a:rPr>
                      <m:t>ϵ</m:t>
                    </m:r>
                    <m:r>
                      <m:rPr>
                        <m:sty m:val="p"/>
                      </m:rPr>
                      <a:rPr lang="en-US" sz="3200">
                        <a:latin typeface="Cambria Math" charset="0"/>
                        <a:ea typeface="Cambria Math" charset="0"/>
                        <a:cs typeface="Cambria Math" charset="0"/>
                      </a:rPr>
                      <m:t>g</m:t>
                    </m:r>
                  </m:oMath>
                </a14:m>
                <a:endParaRPr lang="en-US" sz="32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3"/>
                <a:stretch>
                  <a:fillRect l="-1699" t="-1526" r="-222"/>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43</a:t>
            </a:fld>
            <a:endParaRPr lang="nl-NL" altLang="nl-NL"/>
          </a:p>
        </p:txBody>
      </p:sp>
    </p:spTree>
    <p:extLst>
      <p:ext uri="{BB962C8B-B14F-4D97-AF65-F5344CB8AC3E}">
        <p14:creationId xmlns:p14="http://schemas.microsoft.com/office/powerpoint/2010/main" val="2270988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a:xfrm>
                <a:off x="343409" y="1143787"/>
                <a:ext cx="8250257" cy="5194127"/>
              </a:xfrm>
            </p:spPr>
            <p:txBody>
              <a:bodyPr anchor="t">
                <a:normAutofit/>
              </a:bodyPr>
              <a:lstStyle/>
              <a:p>
                <a:pPr marL="0" indent="0" algn="ctr">
                  <a:buNone/>
                </a:pPr>
                <a:r>
                  <a:rPr lang="en-US" sz="3200" dirty="0"/>
                  <a:t>SGD with momentum: </a:t>
                </a:r>
              </a:p>
              <a:p>
                <a:pPr marL="0" indent="0" algn="ctr">
                  <a:buNone/>
                </a:pPr>
                <a:endParaRPr lang="en-US" sz="3200" dirty="0"/>
              </a:p>
              <a:p>
                <a:pPr marL="0" indent="0" algn="ctr">
                  <a:buNone/>
                </a:pPr>
                <a14:m>
                  <m:oMathPara xmlns:m="http://schemas.openxmlformats.org/officeDocument/2006/math">
                    <m:oMathParaPr>
                      <m:jc m:val="centerGroup"/>
                    </m:oMathParaPr>
                    <m:oMath xmlns:m="http://schemas.openxmlformats.org/officeDocument/2006/math">
                      <m:r>
                        <m:rPr>
                          <m:sty m:val="p"/>
                        </m:rPr>
                        <a:rPr lang="el-GR" sz="3200" i="1">
                          <a:latin typeface="Cambria Math" charset="0"/>
                          <a:ea typeface="Cambria Math" charset="0"/>
                          <a:cs typeface="Cambria Math" charset="0"/>
                        </a:rPr>
                        <m:t>υ</m:t>
                      </m:r>
                      <m:r>
                        <a:rPr lang="en-US" sz="3200" i="1">
                          <a:latin typeface="Cambria Math" charset="0"/>
                          <a:ea typeface="Cambria Math" charset="0"/>
                          <a:cs typeface="Cambria Math" charset="0"/>
                        </a:rPr>
                        <m:t>←</m:t>
                      </m:r>
                      <m:r>
                        <a:rPr lang="en-US" sz="3200" i="1" smtClean="0">
                          <a:latin typeface="Cambria Math" charset="0"/>
                          <a:ea typeface="Cambria Math" charset="0"/>
                          <a:cs typeface="Cambria Math" charset="0"/>
                        </a:rPr>
                        <m:t>𝛼</m:t>
                      </m:r>
                      <m:r>
                        <m:rPr>
                          <m:sty m:val="p"/>
                        </m:rPr>
                        <a:rPr lang="el-GR" sz="3200" i="1">
                          <a:latin typeface="Cambria Math" charset="0"/>
                          <a:ea typeface="Cambria Math" charset="0"/>
                          <a:cs typeface="Cambria Math" charset="0"/>
                        </a:rPr>
                        <m:t>υ</m:t>
                      </m:r>
                      <m:r>
                        <a:rPr lang="en-US" sz="3200" i="1">
                          <a:latin typeface="Cambria Math" charset="0"/>
                          <a:ea typeface="Cambria Math" charset="0"/>
                          <a:cs typeface="Cambria Math" charset="0"/>
                        </a:rPr>
                        <m:t>−</m:t>
                      </m:r>
                      <m:r>
                        <m:rPr>
                          <m:sty m:val="p"/>
                        </m:rPr>
                        <a:rPr lang="el-GR" sz="3200" i="0">
                          <a:latin typeface="Cambria Math" charset="0"/>
                          <a:ea typeface="Cambria Math" charset="0"/>
                          <a:cs typeface="Cambria Math" charset="0"/>
                        </a:rPr>
                        <m:t>ϵ</m:t>
                      </m:r>
                      <m:r>
                        <m:rPr>
                          <m:sty m:val="p"/>
                        </m:rPr>
                        <a:rPr lang="en-US" sz="3200">
                          <a:latin typeface="Cambria Math" charset="0"/>
                          <a:ea typeface="Cambria Math" charset="0"/>
                          <a:cs typeface="Cambria Math" charset="0"/>
                        </a:rPr>
                        <m:t>g</m:t>
                      </m:r>
                    </m:oMath>
                  </m:oMathPara>
                </a14:m>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1">
                          <a:latin typeface="Cambria Math" charset="0"/>
                          <a:ea typeface="Cambria Math" charset="0"/>
                          <a:cs typeface="Cambria Math" charset="0"/>
                        </a:rPr>
                        <m:t>𝛉</m:t>
                      </m:r>
                      <m:r>
                        <a:rPr lang="en-US" sz="3200">
                          <a:latin typeface="Cambria Math" charset="0"/>
                          <a:ea typeface="Cambria Math" charset="0"/>
                          <a:cs typeface="Cambria Math" charset="0"/>
                        </a:rPr>
                        <m:t> </m:t>
                      </m:r>
                      <m:r>
                        <a:rPr lang="en-US" sz="3200" i="1">
                          <a:latin typeface="Cambria Math" charset="0"/>
                          <a:ea typeface="Cambria Math" charset="0"/>
                          <a:cs typeface="Cambria Math" charset="0"/>
                        </a:rPr>
                        <m:t>←</m:t>
                      </m:r>
                      <m:r>
                        <a:rPr lang="en-US" sz="3200" b="1">
                          <a:latin typeface="Cambria Math" charset="0"/>
                          <a:ea typeface="Cambria Math" charset="0"/>
                          <a:cs typeface="Cambria Math" charset="0"/>
                        </a:rPr>
                        <m:t>𝛉</m:t>
                      </m:r>
                      <m:r>
                        <a:rPr lang="en-US" sz="3200" b="0" i="1" smtClean="0">
                          <a:latin typeface="Cambria Math" charset="0"/>
                          <a:ea typeface="Cambria Math" charset="0"/>
                          <a:cs typeface="Cambria Math" charset="0"/>
                        </a:rPr>
                        <m:t>+</m:t>
                      </m:r>
                      <m:r>
                        <m:rPr>
                          <m:sty m:val="p"/>
                        </m:rPr>
                        <a:rPr lang="el-GR" sz="3200" i="1" smtClean="0">
                          <a:latin typeface="Cambria Math" charset="0"/>
                          <a:ea typeface="Cambria Math" charset="0"/>
                          <a:cs typeface="Cambria Math" charset="0"/>
                        </a:rPr>
                        <m:t>υ</m:t>
                      </m:r>
                    </m:oMath>
                  </m:oMathPara>
                </a14:m>
                <a:endParaRPr lang="en-US" sz="3200" dirty="0"/>
              </a:p>
              <a:p>
                <a:pPr marL="0" indent="0" algn="ctr">
                  <a:buNone/>
                </a:pPr>
                <a:endParaRPr lang="en-US" sz="3200" dirty="0"/>
              </a:p>
              <a:p>
                <a:pPr marL="0" indent="0" algn="ctr">
                  <a:buNone/>
                </a:pPr>
                <a:endParaRPr lang="en-US" sz="32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xfrm>
                <a:off x="343409" y="1143787"/>
                <a:ext cx="8250257" cy="5194127"/>
              </a:xfrm>
              <a:blipFill rotWithShape="0">
                <a:blip r:embed="rId3"/>
                <a:stretch>
                  <a:fillRect t="-1526"/>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44</a:t>
            </a:fld>
            <a:endParaRPr lang="nl-NL" altLang="nl-NL"/>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4333" y="3529834"/>
            <a:ext cx="3608828" cy="2486465"/>
          </a:xfrm>
          <a:prstGeom prst="rect">
            <a:avLst/>
          </a:prstGeom>
        </p:spPr>
      </p:pic>
      <p:sp>
        <p:nvSpPr>
          <p:cNvPr id="6" name="Rectangle 5"/>
          <p:cNvSpPr/>
          <p:nvPr/>
        </p:nvSpPr>
        <p:spPr>
          <a:xfrm>
            <a:off x="1980736" y="5270081"/>
            <a:ext cx="1803251" cy="369332"/>
          </a:xfrm>
          <a:prstGeom prst="rect">
            <a:avLst/>
          </a:prstGeom>
        </p:spPr>
        <p:txBody>
          <a:bodyPr wrap="none">
            <a:spAutoFit/>
          </a:bodyPr>
          <a:lstStyle/>
          <a:p>
            <a:r>
              <a:rPr lang="en-US" dirty="0">
                <a:solidFill>
                  <a:srgbClr val="000000"/>
                </a:solidFill>
              </a:rPr>
              <a:t>with momentum</a:t>
            </a:r>
          </a:p>
        </p:txBody>
      </p:sp>
      <p:sp>
        <p:nvSpPr>
          <p:cNvPr id="7" name="Rectangle 6"/>
          <p:cNvSpPr/>
          <p:nvPr/>
        </p:nvSpPr>
        <p:spPr>
          <a:xfrm>
            <a:off x="1700211" y="4057916"/>
            <a:ext cx="2083776" cy="369332"/>
          </a:xfrm>
          <a:prstGeom prst="rect">
            <a:avLst/>
          </a:prstGeom>
        </p:spPr>
        <p:txBody>
          <a:bodyPr wrap="none">
            <a:spAutoFit/>
          </a:bodyPr>
          <a:lstStyle/>
          <a:p>
            <a:r>
              <a:rPr lang="en-US" dirty="0">
                <a:solidFill>
                  <a:srgbClr val="000000"/>
                </a:solidFill>
              </a:rPr>
              <a:t>without momentum</a:t>
            </a:r>
          </a:p>
        </p:txBody>
      </p:sp>
      <p:cxnSp>
        <p:nvCxnSpPr>
          <p:cNvPr id="14" name="Straight Arrow Connector 13"/>
          <p:cNvCxnSpPr/>
          <p:nvPr/>
        </p:nvCxnSpPr>
        <p:spPr>
          <a:xfrm>
            <a:off x="3783987" y="4242582"/>
            <a:ext cx="6803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781641" y="5520397"/>
            <a:ext cx="18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370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Other algorithms:</a:t>
            </a:r>
          </a:p>
          <a:p>
            <a:pPr marL="0" indent="0" algn="ctr">
              <a:buNone/>
            </a:pPr>
            <a:endParaRPr lang="en-US" sz="3200" dirty="0"/>
          </a:p>
          <a:p>
            <a:pPr marL="0" indent="0" algn="ctr">
              <a:buNone/>
            </a:pPr>
            <a:r>
              <a:rPr lang="en-US" sz="3200" dirty="0" err="1"/>
              <a:t>Nesterov</a:t>
            </a:r>
            <a:r>
              <a:rPr lang="en-US" sz="3200" dirty="0"/>
              <a:t> momentum</a:t>
            </a:r>
          </a:p>
          <a:p>
            <a:pPr marL="0" indent="0" algn="ctr">
              <a:buNone/>
            </a:pPr>
            <a:endParaRPr lang="en-US" sz="3200" dirty="0"/>
          </a:p>
          <a:p>
            <a:pPr marL="0" indent="0" algn="ctr">
              <a:buNone/>
            </a:pPr>
            <a:r>
              <a:rPr lang="en-US" sz="3200" dirty="0"/>
              <a:t>Adaptive learning rates: </a:t>
            </a:r>
            <a:r>
              <a:rPr lang="en-US" sz="3200" u="sng" dirty="0"/>
              <a:t>Adam</a:t>
            </a:r>
            <a:r>
              <a:rPr lang="en-US" sz="3200" dirty="0"/>
              <a:t>, </a:t>
            </a:r>
            <a:r>
              <a:rPr lang="en-US" sz="3200" dirty="0" err="1"/>
              <a:t>AdaGrad</a:t>
            </a:r>
            <a:r>
              <a:rPr lang="en-US" sz="3200" dirty="0"/>
              <a:t>, </a:t>
            </a:r>
            <a:r>
              <a:rPr lang="en-US" sz="3200" dirty="0" err="1"/>
              <a:t>RMSProp</a:t>
            </a:r>
            <a:endParaRPr lang="en-US" sz="3200" dirty="0"/>
          </a:p>
          <a:p>
            <a:pPr marL="0" indent="0" algn="ctr">
              <a:buNone/>
            </a:pPr>
            <a:endParaRPr lang="en-US" sz="3200" dirty="0"/>
          </a:p>
          <a:p>
            <a:pPr marL="0" indent="0" algn="ctr">
              <a:buNone/>
            </a:pPr>
            <a:r>
              <a:rPr lang="en-US" sz="3200" dirty="0"/>
              <a:t>Approximate second-order methods</a:t>
            </a:r>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45</a:t>
            </a:fld>
            <a:endParaRPr lang="nl-NL" altLang="nl-NL"/>
          </a:p>
        </p:txBody>
      </p:sp>
    </p:spTree>
    <p:extLst>
      <p:ext uri="{BB962C8B-B14F-4D97-AF65-F5344CB8AC3E}">
        <p14:creationId xmlns:p14="http://schemas.microsoft.com/office/powerpoint/2010/main" val="55155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Back-propagation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67752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Loss layer</a:t>
            </a:r>
          </a:p>
        </p:txBody>
      </p:sp>
      <p:sp>
        <p:nvSpPr>
          <p:cNvPr id="3" name="Subtitle 2"/>
          <p:cNvSpPr>
            <a:spLocks noGrp="1"/>
          </p:cNvSpPr>
          <p:nvPr>
            <p:ph type="subTitle" idx="1"/>
          </p:nvPr>
        </p:nvSpPr>
        <p:spPr>
          <a:xfrm>
            <a:off x="597208" y="6472939"/>
            <a:ext cx="2379073" cy="281874"/>
          </a:xfrm>
        </p:spPr>
        <p:txBody>
          <a:bodyPr>
            <a:normAutofit/>
          </a:bodyPr>
          <a:lstStyle/>
          <a:p>
            <a:r>
              <a:rPr lang="en-US" dirty="0"/>
              <a:t>Image from </a:t>
            </a:r>
            <a:r>
              <a:rPr lang="en-US" dirty="0" err="1"/>
              <a:t>deeplearning.net</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47</a:t>
            </a:fld>
            <a:endParaRPr lang="nl-NL" altLang="nl-NL"/>
          </a:p>
        </p:txBody>
      </p:sp>
      <p:pic>
        <p:nvPicPr>
          <p:cNvPr id="12" name="Content Placeholder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70818" y="2773680"/>
            <a:ext cx="6367144" cy="14886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15520" y="2602816"/>
            <a:ext cx="1203219" cy="1708750"/>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565344" y="2602812"/>
            <a:ext cx="5127916" cy="1708750"/>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1524248" y="4406341"/>
                <a:ext cx="58298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b="1">
                              <a:latin typeface="Cambria Math" charset="0"/>
                              <a:ea typeface="Cambria Math" charset="0"/>
                              <a:cs typeface="Cambria Math" charset="0"/>
                            </a:rPr>
                            <m:t>𝐱</m:t>
                          </m:r>
                        </m:e>
                        <m:sup>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𝑖</m:t>
                              </m:r>
                            </m:e>
                          </m:d>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24248" y="4406341"/>
                <a:ext cx="582980" cy="38792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844389" y="4406341"/>
                <a:ext cx="1131848"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b="1">
                              <a:latin typeface="Cambria Math" charset="0"/>
                              <a:ea typeface="Cambria Math" charset="0"/>
                              <a:cs typeface="Cambria Math" charset="0"/>
                            </a:rPr>
                            <m:t>𝐱</m:t>
                          </m:r>
                        </m:e>
                        <m:sup>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𝑖</m:t>
                              </m:r>
                            </m:e>
                          </m:d>
                        </m:sup>
                      </m:sSup>
                      <m:r>
                        <a:rPr lang="en-US" b="0" i="1" smtClean="0">
                          <a:latin typeface="Cambria Math" charset="0"/>
                          <a:ea typeface="Cambria Math" charset="0"/>
                          <a:cs typeface="Cambria Math" charset="0"/>
                        </a:rPr>
                        <m:t>,</m:t>
                      </m:r>
                      <m:r>
                        <a:rPr lang="en-US" b="1" i="0" smtClean="0">
                          <a:latin typeface="Cambria Math" charset="0"/>
                          <a:ea typeface="Cambria Math" charset="0"/>
                          <a:cs typeface="Cambria Math" charset="0"/>
                        </a:rPr>
                        <m:t>𝛉</m:t>
                      </m:r>
                      <m:r>
                        <a:rPr lang="en-US" b="0" i="1" smtClean="0">
                          <a:latin typeface="Cambria Math" charset="0"/>
                          <a:ea typeface="Cambria Math" charset="0"/>
                          <a:cs typeface="Cambria Math"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4844389" y="4406341"/>
                <a:ext cx="1131848" cy="387927"/>
              </a:xfrm>
              <a:prstGeom prst="rect">
                <a:avLst/>
              </a:prstGeom>
              <a:blipFill rotWithShape="0">
                <a:blip r:embed="rId5"/>
                <a:stretch>
                  <a:fillRect b="-12698"/>
                </a:stretch>
              </a:blipFill>
            </p:spPr>
            <p:txBody>
              <a:bodyPr/>
              <a:lstStyle/>
              <a:p>
                <a:r>
                  <a:rPr lang="en-US">
                    <a:noFill/>
                  </a:rPr>
                  <a:t> </a:t>
                </a:r>
              </a:p>
            </p:txBody>
          </p:sp>
        </mc:Fallback>
      </mc:AlternateContent>
      <p:sp>
        <p:nvSpPr>
          <p:cNvPr id="16" name="Rectangle 15"/>
          <p:cNvSpPr/>
          <p:nvPr/>
        </p:nvSpPr>
        <p:spPr>
          <a:xfrm flipH="1">
            <a:off x="7813003" y="2602808"/>
            <a:ext cx="457962" cy="1708750"/>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1524246" y="5026829"/>
                <a:ext cx="589969"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𝑖</m:t>
                              </m:r>
                            </m:e>
                          </m:d>
                        </m:sup>
                      </m:sSup>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1524246" y="5026829"/>
                <a:ext cx="589969" cy="387927"/>
              </a:xfrm>
              <a:prstGeom prst="rect">
                <a:avLst/>
              </a:prstGeom>
              <a:blipFill rotWithShape="0">
                <a:blip r:embed="rId6"/>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rot="5400000">
                <a:off x="7270514" y="3264004"/>
                <a:ext cx="1570173"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𝐿</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b="1">
                              <a:latin typeface="Cambria Math" charset="0"/>
                              <a:ea typeface="Cambria Math" charset="0"/>
                              <a:cs typeface="Cambria Math" charset="0"/>
                            </a:rPr>
                            <m:t>𝐱</m:t>
                          </m:r>
                        </m:e>
                        <m:sup>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𝑖</m:t>
                              </m:r>
                            </m:e>
                          </m:d>
                        </m:sup>
                      </m:sSup>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𝑦</m:t>
                          </m:r>
                        </m:e>
                        <m:sup>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𝑖</m:t>
                              </m:r>
                            </m:e>
                          </m:d>
                        </m:sup>
                      </m:sSup>
                      <m:r>
                        <a:rPr lang="en-US" i="1">
                          <a:latin typeface="Cambria Math" charset="0"/>
                          <a:ea typeface="Cambria Math" charset="0"/>
                          <a:cs typeface="Cambria Math" charset="0"/>
                        </a:rPr>
                        <m:t>,</m:t>
                      </m:r>
                      <m:r>
                        <a:rPr lang="en-US" b="1">
                          <a:latin typeface="Cambria Math" charset="0"/>
                          <a:ea typeface="Cambria Math" charset="0"/>
                          <a:cs typeface="Cambria Math" charset="0"/>
                        </a:rPr>
                        <m:t>𝛉</m:t>
                      </m:r>
                      <m:r>
                        <a:rPr lang="en-US" i="1">
                          <a:latin typeface="Cambria Math" charset="0"/>
                          <a:ea typeface="Cambria Math" charset="0"/>
                          <a:cs typeface="Cambria Math"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rot="5400000">
                <a:off x="7270514" y="3264004"/>
                <a:ext cx="1570173" cy="387927"/>
              </a:xfrm>
              <a:prstGeom prst="rect">
                <a:avLst/>
              </a:prstGeom>
              <a:blipFill rotWithShape="0">
                <a:blip r:embed="rId7"/>
                <a:stretch>
                  <a:fillRect l="-12698"/>
                </a:stretch>
              </a:blipFill>
            </p:spPr>
            <p:txBody>
              <a:bodyPr/>
              <a:lstStyle/>
              <a:p>
                <a:r>
                  <a:rPr lang="en-US">
                    <a:noFill/>
                  </a:rPr>
                  <a:t> </a:t>
                </a:r>
              </a:p>
            </p:txBody>
          </p:sp>
        </mc:Fallback>
      </mc:AlternateContent>
      <p:cxnSp>
        <p:nvCxnSpPr>
          <p:cNvPr id="10" name="Curved Connector 9"/>
          <p:cNvCxnSpPr/>
          <p:nvPr/>
        </p:nvCxnSpPr>
        <p:spPr>
          <a:xfrm flipV="1">
            <a:off x="2103329" y="4409530"/>
            <a:ext cx="5927769" cy="833034"/>
          </a:xfrm>
          <a:prstGeom prst="curvedConnector2">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52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5" grpId="0"/>
      <p:bldP spid="15" grpId="0"/>
      <p:bldP spid="16" grpId="0" animBg="1"/>
      <p:bldP spid="17"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Even for a small neural network, computing the derivative </a:t>
            </a:r>
            <a:r>
              <a:rPr lang="en-US" sz="3200" dirty="0" err="1"/>
              <a:t>w.r.t</a:t>
            </a:r>
            <a:r>
              <a:rPr lang="en-US" sz="3200" dirty="0"/>
              <a:t>. every parameter involves evaluation of “lengthy” mathematical expressions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48</a:t>
            </a:fld>
            <a:endParaRPr lang="nl-NL" altLang="nl-NL"/>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5033" y="3585416"/>
            <a:ext cx="7155784" cy="2033337"/>
          </a:xfrm>
          <a:prstGeom prst="rect">
            <a:avLst/>
          </a:prstGeom>
        </p:spPr>
      </p:pic>
    </p:spTree>
    <p:extLst>
      <p:ext uri="{BB962C8B-B14F-4D97-AF65-F5344CB8AC3E}">
        <p14:creationId xmlns:p14="http://schemas.microsoft.com/office/powerpoint/2010/main" val="255713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lnSpcReduction="10000"/>
          </a:bodyPr>
          <a:lstStyle/>
          <a:p>
            <a:pPr marL="0" indent="0" algn="ctr">
              <a:buNone/>
            </a:pPr>
            <a:r>
              <a:rPr lang="en-US" sz="3200" dirty="0"/>
              <a:t>For very deep networks, the straightforward approach becomes prohibitively expensive. </a:t>
            </a:r>
          </a:p>
          <a:p>
            <a:pPr marL="0" indent="0" algn="ctr">
              <a:buNone/>
            </a:pPr>
            <a:endParaRPr lang="en-US" sz="3200" dirty="0"/>
          </a:p>
          <a:p>
            <a:pPr marL="0" indent="0" algn="ctr">
              <a:buNone/>
            </a:pPr>
            <a:r>
              <a:rPr lang="en-US" sz="3200" dirty="0"/>
              <a:t>We need a “smarter” way of computing the gradient </a:t>
            </a:r>
            <a:r>
              <a:rPr lang="en-US" sz="3200" dirty="0" err="1"/>
              <a:t>w.r.t</a:t>
            </a:r>
            <a:r>
              <a:rPr lang="en-US" sz="3200" dirty="0"/>
              <a:t>. every parameter.</a:t>
            </a:r>
          </a:p>
          <a:p>
            <a:pPr marL="0" indent="0" algn="ctr">
              <a:buNone/>
            </a:pPr>
            <a:endParaRPr lang="en-US" sz="3200" dirty="0"/>
          </a:p>
          <a:p>
            <a:pPr marL="0" indent="0" algn="ctr">
              <a:buNone/>
            </a:pPr>
            <a:r>
              <a:rPr lang="en-US" sz="3200" dirty="0"/>
              <a:t>This “smarter” algorithm is called </a:t>
            </a:r>
            <a:r>
              <a:rPr lang="en-US" sz="3200" u="sng" dirty="0"/>
              <a:t>back-propagation</a:t>
            </a:r>
            <a:r>
              <a:rPr lang="en-US" sz="3200" dirty="0"/>
              <a:t>. It is just the </a:t>
            </a:r>
            <a:r>
              <a:rPr lang="en-US" sz="3200" u="sng" dirty="0"/>
              <a:t>chain rule of differentiation</a:t>
            </a:r>
            <a:r>
              <a:rPr lang="en-US" sz="3200" dirty="0"/>
              <a:t> applied to neural network layers.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49</a:t>
            </a:fld>
            <a:endParaRPr lang="nl-NL" altLang="nl-NL"/>
          </a:p>
        </p:txBody>
      </p:sp>
    </p:spTree>
    <p:extLst>
      <p:ext uri="{BB962C8B-B14F-4D97-AF65-F5344CB8AC3E}">
        <p14:creationId xmlns:p14="http://schemas.microsoft.com/office/powerpoint/2010/main" val="29447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Logistic regression</a:t>
            </a:r>
          </a:p>
        </p:txBody>
      </p:sp>
      <p:sp>
        <p:nvSpPr>
          <p:cNvPr id="3" name="Subtitle 2"/>
          <p:cNvSpPr>
            <a:spLocks noGrp="1"/>
          </p:cNvSpPr>
          <p:nvPr>
            <p:ph type="subTitle" idx="1"/>
          </p:nvPr>
        </p:nvSpPr>
        <p:spPr/>
        <p:txBody>
          <a:bodyPr/>
          <a:lstStyle/>
          <a:p>
            <a:r>
              <a:rPr lang="mr-IN" dirty="0"/>
              <a:t>…</a:t>
            </a:r>
            <a:r>
              <a:rPr lang="en-US" dirty="0"/>
              <a:t> which is actually a classification method</a:t>
            </a:r>
          </a:p>
        </p:txBody>
      </p:sp>
    </p:spTree>
    <p:extLst>
      <p:ext uri="{BB962C8B-B14F-4D97-AF65-F5344CB8AC3E}">
        <p14:creationId xmlns:p14="http://schemas.microsoft.com/office/powerpoint/2010/main" val="319819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fontScale="92500" lnSpcReduction="20000"/>
              </a:bodyPr>
              <a:lstStyle/>
              <a:p>
                <a:pPr marL="0" indent="0" algn="ctr">
                  <a:buNone/>
                </a:pPr>
                <a:r>
                  <a:rPr lang="en-US" sz="3200" dirty="0"/>
                  <a:t>Chain rule of differentiation:</a:t>
                </a:r>
              </a:p>
              <a:p>
                <a:pPr marL="0" indent="0" algn="ctr">
                  <a:buNone/>
                </a:pPr>
                <a:endParaRPr lang="en-US" sz="3200" dirty="0"/>
              </a:p>
              <a:p>
                <a:pPr marL="0" indent="0" algn="ctr">
                  <a:buNone/>
                </a:pPr>
                <a14:m>
                  <m:oMath xmlns:m="http://schemas.openxmlformats.org/officeDocument/2006/math">
                    <m:r>
                      <a:rPr lang="en-US" sz="3200" b="0" i="1" smtClean="0">
                        <a:latin typeface="Cambria Math" charset="0"/>
                      </a:rPr>
                      <m:t>𝑧</m:t>
                    </m:r>
                    <m:r>
                      <a:rPr lang="en-US" sz="3200" b="0" i="1" smtClean="0">
                        <a:latin typeface="Cambria Math" charset="0"/>
                      </a:rPr>
                      <m:t>=</m:t>
                    </m:r>
                    <m:r>
                      <a:rPr lang="en-US" sz="3200" b="0" i="1" smtClean="0">
                        <a:latin typeface="Cambria Math" charset="0"/>
                      </a:rPr>
                      <m:t>𝑓</m:t>
                    </m:r>
                    <m:d>
                      <m:dPr>
                        <m:ctrlPr>
                          <a:rPr lang="en-US" sz="3200" b="0" i="1" smtClean="0">
                            <a:latin typeface="Cambria Math" panose="02040503050406030204" pitchFamily="18" charset="0"/>
                          </a:rPr>
                        </m:ctrlPr>
                      </m:dPr>
                      <m:e>
                        <m:r>
                          <a:rPr lang="en-US" sz="3200" b="0" i="1" smtClean="0">
                            <a:latin typeface="Cambria Math" charset="0"/>
                          </a:rPr>
                          <m:t>𝑦</m:t>
                        </m:r>
                      </m:e>
                    </m:d>
                  </m:oMath>
                </a14:m>
                <a:r>
                  <a:rPr lang="en-US" sz="3200" dirty="0"/>
                  <a:t> </a:t>
                </a:r>
                <a:endParaRPr lang="en-US" sz="3200" b="0"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charset="0"/>
                        </a:rPr>
                        <m:t>𝑦</m:t>
                      </m:r>
                      <m:r>
                        <a:rPr lang="en-US" sz="3200" i="1">
                          <a:latin typeface="Cambria Math" charset="0"/>
                        </a:rPr>
                        <m:t>=</m:t>
                      </m:r>
                      <m:r>
                        <a:rPr lang="en-US" sz="3200" b="0" i="1" smtClean="0">
                          <a:latin typeface="Cambria Math" charset="0"/>
                        </a:rPr>
                        <m:t>𝑔</m:t>
                      </m:r>
                      <m:d>
                        <m:dPr>
                          <m:ctrlPr>
                            <a:rPr lang="en-US" sz="3200" i="1">
                              <a:latin typeface="Cambria Math" panose="02040503050406030204" pitchFamily="18" charset="0"/>
                            </a:rPr>
                          </m:ctrlPr>
                        </m:dPr>
                        <m:e>
                          <m:r>
                            <a:rPr lang="en-US" sz="3200" b="0" i="1" smtClean="0">
                              <a:latin typeface="Cambria Math" charset="0"/>
                            </a:rPr>
                            <m:t>𝑥</m:t>
                          </m:r>
                        </m:e>
                      </m:d>
                    </m:oMath>
                  </m:oMathPara>
                </a14:m>
                <a:endParaRPr lang="en-US" sz="3200" b="0"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charset="0"/>
                        </a:rPr>
                        <m:t>𝑧</m:t>
                      </m:r>
                      <m:r>
                        <a:rPr lang="en-US" sz="3200" i="1">
                          <a:latin typeface="Cambria Math" charset="0"/>
                        </a:rPr>
                        <m:t>=</m:t>
                      </m:r>
                      <m:r>
                        <a:rPr lang="en-US" sz="3200" b="0" i="1" smtClean="0">
                          <a:latin typeface="Cambria Math" charset="0"/>
                        </a:rPr>
                        <m:t>𝑓</m:t>
                      </m:r>
                      <m:d>
                        <m:dPr>
                          <m:ctrlPr>
                            <a:rPr lang="en-US" sz="3200" b="0" i="1" smtClean="0">
                              <a:latin typeface="Cambria Math" panose="02040503050406030204" pitchFamily="18" charset="0"/>
                            </a:rPr>
                          </m:ctrlPr>
                        </m:dPr>
                        <m:e>
                          <m:r>
                            <a:rPr lang="en-US" sz="3200" i="1">
                              <a:latin typeface="Cambria Math" charset="0"/>
                            </a:rPr>
                            <m:t>𝑔</m:t>
                          </m:r>
                          <m:d>
                            <m:dPr>
                              <m:ctrlPr>
                                <a:rPr lang="en-US" sz="3200" i="1">
                                  <a:latin typeface="Cambria Math" panose="02040503050406030204" pitchFamily="18" charset="0"/>
                                </a:rPr>
                              </m:ctrlPr>
                            </m:dPr>
                            <m:e>
                              <m:r>
                                <a:rPr lang="en-US" sz="3200" i="1">
                                  <a:latin typeface="Cambria Math" charset="0"/>
                                </a:rPr>
                                <m:t>𝑥</m:t>
                              </m:r>
                            </m:e>
                          </m:d>
                        </m:e>
                      </m:d>
                    </m:oMath>
                  </m:oMathPara>
                </a14:m>
                <a:endParaRPr lang="en-US" sz="3200" b="0" dirty="0"/>
              </a:p>
              <a:p>
                <a:pPr marL="0" indent="0" algn="ctr">
                  <a:buNone/>
                </a:pPr>
                <a:endParaRPr lang="en-US" sz="3200" b="0" dirty="0"/>
              </a:p>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14:m>
                  <m:oMathPara xmlns:m="http://schemas.openxmlformats.org/officeDocument/2006/math">
                    <m:oMathParaPr>
                      <m:jc m:val="centerGroup"/>
                    </m:oMathParaPr>
                    <m:oMath xmlns:m="http://schemas.openxmlformats.org/officeDocument/2006/math">
                      <m:f>
                        <m:fPr>
                          <m:ctrlPr>
                            <a:rPr lang="mr-IN" sz="3200" i="1" smtClean="0">
                              <a:latin typeface="Cambria Math" panose="02040503050406030204" pitchFamily="18" charset="0"/>
                            </a:rPr>
                          </m:ctrlPr>
                        </m:fPr>
                        <m:num>
                          <m:r>
                            <a:rPr lang="en-US" sz="3200" b="0" i="1" smtClean="0">
                              <a:latin typeface="Cambria Math" charset="0"/>
                            </a:rPr>
                            <m:t>𝑑𝑧</m:t>
                          </m:r>
                        </m:num>
                        <m:den>
                          <m:r>
                            <a:rPr lang="en-US" sz="3200" b="0" i="1" smtClean="0">
                              <a:latin typeface="Cambria Math" charset="0"/>
                            </a:rPr>
                            <m:t>𝑑𝑥</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𝑑𝑧</m:t>
                          </m:r>
                        </m:num>
                        <m:den>
                          <m:r>
                            <a:rPr lang="en-US" sz="3200" b="0" i="1" smtClean="0">
                              <a:latin typeface="Cambria Math" charset="0"/>
                            </a:rPr>
                            <m:t>𝑑𝑦</m:t>
                          </m:r>
                        </m:den>
                      </m:f>
                      <m:f>
                        <m:fPr>
                          <m:ctrlPr>
                            <a:rPr lang="mr-IN" sz="3200" b="0" i="1" smtClean="0">
                              <a:latin typeface="Cambria Math" panose="02040503050406030204" pitchFamily="18" charset="0"/>
                            </a:rPr>
                          </m:ctrlPr>
                        </m:fPr>
                        <m:num>
                          <m:r>
                            <a:rPr lang="en-US" sz="3200" b="0" i="1" smtClean="0">
                              <a:latin typeface="Cambria Math" charset="0"/>
                            </a:rPr>
                            <m:t>𝑑𝑦</m:t>
                          </m:r>
                        </m:num>
                        <m:den>
                          <m:r>
                            <a:rPr lang="en-US" sz="3200" b="0" i="1" smtClean="0">
                              <a:latin typeface="Cambria Math" charset="0"/>
                            </a:rPr>
                            <m:t>𝑑𝑥</m:t>
                          </m:r>
                        </m:den>
                      </m:f>
                    </m:oMath>
                  </m:oMathPara>
                </a14:m>
                <a:endParaRPr lang="en-US" sz="32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a:blip r:embed="rId3"/>
                <a:stretch>
                  <a:fillRect t="-2927" b="-732"/>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50</a:t>
            </a:fld>
            <a:endParaRPr lang="nl-NL" altLang="nl-NL"/>
          </a:p>
        </p:txBody>
      </p:sp>
      <p:sp>
        <p:nvSpPr>
          <p:cNvPr id="5" name="Oval 4"/>
          <p:cNvSpPr/>
          <p:nvPr/>
        </p:nvSpPr>
        <p:spPr>
          <a:xfrm>
            <a:off x="696538" y="4015751"/>
            <a:ext cx="762000" cy="762000"/>
          </a:xfrm>
          <a:prstGeom prst="ellipse">
            <a:avLst/>
          </a:prstGeom>
          <a:noFill/>
          <a:ln w="3810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7585018" y="4018634"/>
            <a:ext cx="762000" cy="762000"/>
          </a:xfrm>
          <a:prstGeom prst="ellipse">
            <a:avLst/>
          </a:prstGeom>
          <a:noFill/>
          <a:ln w="3810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868582" y="3934814"/>
            <a:ext cx="1952613" cy="929640"/>
          </a:xfrm>
          <a:prstGeom prst="rect">
            <a:avLst/>
          </a:prstGeom>
          <a:noFill/>
          <a:ln w="3810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206142" y="3934814"/>
            <a:ext cx="1952613" cy="929640"/>
          </a:xfrm>
          <a:prstGeom prst="rect">
            <a:avLst/>
          </a:prstGeom>
          <a:noFill/>
          <a:ln w="3810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882807" y="4154008"/>
                <a:ext cx="40799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smtClean="0">
                          <a:solidFill>
                            <a:srgbClr val="000000"/>
                          </a:solidFill>
                          <a:latin typeface="Cambria Math" charset="0"/>
                        </a:rPr>
                        <m:t>𝑥</m:t>
                      </m:r>
                    </m:oMath>
                  </m:oMathPara>
                </a14:m>
                <a:endParaRPr lang="en-US" sz="2200" dirty="0">
                  <a:solidFill>
                    <a:srgbClr val="00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882807" y="4154008"/>
                <a:ext cx="407997"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467767" y="4184488"/>
                <a:ext cx="74090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charset="0"/>
                        </a:rPr>
                        <m:t>𝑔</m:t>
                      </m:r>
                      <m:r>
                        <a:rPr lang="en-US" sz="2200" b="0" i="1" smtClean="0">
                          <a:solidFill>
                            <a:srgbClr val="000000"/>
                          </a:solidFill>
                          <a:latin typeface="Cambria Math" charset="0"/>
                        </a:rPr>
                        <m:t>(∙)</m:t>
                      </m:r>
                    </m:oMath>
                  </m:oMathPara>
                </a14:m>
                <a:endParaRPr lang="en-US" sz="2200" dirty="0">
                  <a:solidFill>
                    <a:srgbClr val="00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467767" y="4184488"/>
                <a:ext cx="740908" cy="430887"/>
              </a:xfrm>
              <a:prstGeom prst="rect">
                <a:avLst/>
              </a:prstGeom>
              <a:blipFill rotWithShape="0">
                <a:blip r:embed="rId5"/>
                <a:stretch>
                  <a:fillRect r="-1653" b="-18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811994" y="4168950"/>
                <a:ext cx="74090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charset="0"/>
                        </a:rPr>
                        <m:t>𝑓</m:t>
                      </m:r>
                      <m:r>
                        <a:rPr lang="en-US" sz="2200" b="0" i="1" smtClean="0">
                          <a:solidFill>
                            <a:srgbClr val="000000"/>
                          </a:solidFill>
                          <a:latin typeface="Cambria Math" charset="0"/>
                        </a:rPr>
                        <m:t>(∙)</m:t>
                      </m:r>
                    </m:oMath>
                  </m:oMathPara>
                </a14:m>
                <a:endParaRPr lang="en-US" sz="2200" dirty="0">
                  <a:solidFill>
                    <a:srgbClr val="00000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811994" y="4168950"/>
                <a:ext cx="740908" cy="430887"/>
              </a:xfrm>
              <a:prstGeom prst="rect">
                <a:avLst/>
              </a:prstGeom>
              <a:blipFill rotWithShape="0">
                <a:blip r:embed="rId6"/>
                <a:stretch>
                  <a:fillRect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764607" y="4168950"/>
                <a:ext cx="38985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charset="0"/>
                        </a:rPr>
                        <m:t>𝑧</m:t>
                      </m:r>
                    </m:oMath>
                  </m:oMathPara>
                </a14:m>
                <a:endParaRPr lang="en-US" sz="2200" dirty="0">
                  <a:solidFill>
                    <a:srgbClr val="00000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7764607" y="4168950"/>
                <a:ext cx="389850" cy="430887"/>
              </a:xfrm>
              <a:prstGeom prst="rect">
                <a:avLst/>
              </a:prstGeom>
              <a:blipFill rotWithShape="0">
                <a:blip r:embed="rId7"/>
                <a:stretch>
                  <a:fillRect/>
                </a:stretch>
              </a:blipFill>
            </p:spPr>
            <p:txBody>
              <a:bodyPr/>
              <a:lstStyle/>
              <a:p>
                <a:r>
                  <a:rPr lang="en-US">
                    <a:noFill/>
                  </a:rPr>
                  <a:t> </a:t>
                </a:r>
              </a:p>
            </p:txBody>
          </p:sp>
        </mc:Fallback>
      </mc:AlternateContent>
      <p:cxnSp>
        <p:nvCxnSpPr>
          <p:cNvPr id="16" name="Straight Arrow Connector 15"/>
          <p:cNvCxnSpPr>
            <a:stCxn id="5" idx="6"/>
            <a:endCxn id="7" idx="1"/>
          </p:cNvCxnSpPr>
          <p:nvPr/>
        </p:nvCxnSpPr>
        <p:spPr>
          <a:xfrm>
            <a:off x="1458538" y="4396751"/>
            <a:ext cx="410044" cy="2883"/>
          </a:xfrm>
          <a:prstGeom prst="straightConnector1">
            <a:avLst/>
          </a:prstGeom>
          <a:ln w="38100">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3"/>
            <a:endCxn id="8" idx="1"/>
          </p:cNvCxnSpPr>
          <p:nvPr/>
        </p:nvCxnSpPr>
        <p:spPr>
          <a:xfrm>
            <a:off x="3821195" y="4399634"/>
            <a:ext cx="1384947" cy="0"/>
          </a:xfrm>
          <a:prstGeom prst="straightConnector1">
            <a:avLst/>
          </a:prstGeom>
          <a:ln w="38100">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6" idx="2"/>
          </p:cNvCxnSpPr>
          <p:nvPr/>
        </p:nvCxnSpPr>
        <p:spPr>
          <a:xfrm>
            <a:off x="7158755" y="4399634"/>
            <a:ext cx="426263" cy="0"/>
          </a:xfrm>
          <a:prstGeom prst="straightConnector1">
            <a:avLst/>
          </a:prstGeom>
          <a:ln w="38100">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4298671" y="3833439"/>
                <a:ext cx="40799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000000"/>
                          </a:solidFill>
                          <a:latin typeface="Cambria Math" charset="0"/>
                        </a:rPr>
                        <m:t>𝑦</m:t>
                      </m:r>
                    </m:oMath>
                  </m:oMathPara>
                </a14:m>
                <a:endParaRPr lang="en-US" sz="2200" dirty="0">
                  <a:solidFill>
                    <a:srgbClr val="000000"/>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4298671" y="3833439"/>
                <a:ext cx="407997" cy="430887"/>
              </a:xfrm>
              <a:prstGeom prst="rect">
                <a:avLst/>
              </a:prstGeom>
              <a:blipFill rotWithShape="0">
                <a:blip r:embed="rId8"/>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3522985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206870" y="451945"/>
            <a:ext cx="2709751" cy="6099124"/>
          </a:xfrm>
        </p:spPr>
      </p:pic>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51</a:t>
            </a:fld>
            <a:endParaRPr lang="nl-NL" altLang="nl-NL"/>
          </a:p>
        </p:txBody>
      </p:sp>
      <mc:AlternateContent xmlns:mc="http://schemas.openxmlformats.org/markup-compatibility/2006" xmlns:a14="http://schemas.microsoft.com/office/drawing/2010/main">
        <mc:Choice Requires="a14">
          <p:sp>
            <p:nvSpPr>
              <p:cNvPr id="23" name="Content Placeholder 1"/>
              <p:cNvSpPr txBox="1">
                <a:spLocks/>
              </p:cNvSpPr>
              <p:nvPr/>
            </p:nvSpPr>
            <p:spPr>
              <a:xfrm>
                <a:off x="2822030" y="1129719"/>
                <a:ext cx="5771636" cy="5194127"/>
              </a:xfrm>
              <a:prstGeom prst="rect">
                <a:avLst/>
              </a:prstGeom>
            </p:spPr>
            <p:txBody>
              <a:bodyPr anchor="ct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Font typeface="Arial" charset="0"/>
                  <a:buNone/>
                </a:pPr>
                <a14:m>
                  <m:oMathPara xmlns:m="http://schemas.openxmlformats.org/officeDocument/2006/math">
                    <m:oMathParaPr>
                      <m:jc m:val="centerGroup"/>
                    </m:oMathParaPr>
                    <m:oMath xmlns:m="http://schemas.openxmlformats.org/officeDocument/2006/math">
                      <m:r>
                        <a:rPr lang="en-US" sz="2800" b="0" i="1" smtClean="0">
                          <a:latin typeface="Cambria Math" charset="0"/>
                        </a:rPr>
                        <m:t>𝐽</m:t>
                      </m:r>
                      <m:d>
                        <m:dPr>
                          <m:ctrlPr>
                            <a:rPr lang="en-US" sz="2800" b="0" i="1" smtClean="0">
                              <a:latin typeface="Cambria Math" panose="02040503050406030204" pitchFamily="18" charset="0"/>
                            </a:rPr>
                          </m:ctrlPr>
                        </m:dPr>
                        <m:e>
                          <m:r>
                            <a:rPr lang="en-US" sz="2800" b="1" i="0" smtClean="0">
                              <a:latin typeface="Cambria Math" charset="0"/>
                              <a:ea typeface="Cambria Math" charset="0"/>
                              <a:cs typeface="Cambria Math" charset="0"/>
                            </a:rPr>
                            <m:t>𝛉</m:t>
                          </m:r>
                        </m:e>
                      </m:d>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𝑓</m:t>
                          </m:r>
                        </m:e>
                        <m:sup>
                          <m:d>
                            <m:dPr>
                              <m:ctrlPr>
                                <a:rPr lang="en-US" sz="2800" b="0" i="1" smtClean="0">
                                  <a:latin typeface="Cambria Math" panose="02040503050406030204" pitchFamily="18" charset="0"/>
                                </a:rPr>
                              </m:ctrlPr>
                            </m:dPr>
                            <m:e>
                              <m:r>
                                <a:rPr lang="en-US" sz="2800" b="0" i="1" smtClean="0">
                                  <a:latin typeface="Cambria Math" charset="0"/>
                                </a:rPr>
                                <m:t>𝐿</m:t>
                              </m:r>
                            </m:e>
                          </m:d>
                        </m:sup>
                      </m:sSup>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1" i="0" smtClean="0">
                                  <a:latin typeface="Cambria Math" charset="0"/>
                                </a:rPr>
                                <m:t>𝐡</m:t>
                              </m:r>
                            </m:e>
                            <m:sup>
                              <m:d>
                                <m:dPr>
                                  <m:ctrlPr>
                                    <a:rPr lang="en-US" sz="2800" b="0" i="1" smtClean="0">
                                      <a:latin typeface="Cambria Math" panose="02040503050406030204" pitchFamily="18" charset="0"/>
                                    </a:rPr>
                                  </m:ctrlPr>
                                </m:dPr>
                                <m:e>
                                  <m:r>
                                    <a:rPr lang="en-US" sz="2800" b="0" i="1" smtClean="0">
                                      <a:latin typeface="Cambria Math" charset="0"/>
                                    </a:rPr>
                                    <m:t>𝐿</m:t>
                                  </m:r>
                                </m:e>
                              </m:d>
                            </m:sup>
                          </m:sSup>
                        </m:e>
                      </m:d>
                    </m:oMath>
                  </m:oMathPara>
                </a14:m>
                <a:endParaRPr lang="en-US" sz="2800" b="0" dirty="0"/>
              </a:p>
              <a:p>
                <a:pPr marL="0" indent="0" algn="ctr">
                  <a:buFont typeface="Arial" charset="0"/>
                  <a:buNone/>
                </a:pPr>
                <a:endParaRPr lang="en-US" sz="2800" b="0" dirty="0"/>
              </a:p>
              <a:p>
                <a:pPr marL="0" indent="0" algn="ctr">
                  <a:buNone/>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b="1">
                              <a:latin typeface="Cambria Math" charset="0"/>
                            </a:rPr>
                            <m:t>𝐡</m:t>
                          </m:r>
                        </m:e>
                        <m:sup>
                          <m:d>
                            <m:dPr>
                              <m:ctrlPr>
                                <a:rPr lang="en-US" sz="2800" i="1">
                                  <a:latin typeface="Cambria Math" panose="02040503050406030204" pitchFamily="18" charset="0"/>
                                </a:rPr>
                              </m:ctrlPr>
                            </m:dPr>
                            <m:e>
                              <m:r>
                                <a:rPr lang="en-US" sz="2800" i="1">
                                  <a:latin typeface="Cambria Math" charset="0"/>
                                </a:rPr>
                                <m:t>𝐿</m:t>
                              </m:r>
                            </m:e>
                          </m:d>
                        </m:sup>
                      </m:sSup>
                      <m:r>
                        <a:rPr lang="en-US" sz="2800" b="0" i="1" smtClean="0">
                          <a:latin typeface="Cambria Math" charset="0"/>
                        </a:rPr>
                        <m:t>=</m:t>
                      </m:r>
                      <m:sSup>
                        <m:sSupPr>
                          <m:ctrlPr>
                            <a:rPr lang="en-US"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𝐿</m:t>
                              </m:r>
                              <m:r>
                                <a:rPr lang="en-US" sz="2800" b="0" i="1" smtClean="0">
                                  <a:latin typeface="Cambria Math" charset="0"/>
                                </a:rPr>
                                <m:t>−</m:t>
                              </m:r>
                              <m:r>
                                <a:rPr lang="en-US" sz="2800" b="0" i="1" smtClean="0">
                                  <a:latin typeface="Cambria Math" charset="0"/>
                                </a:rPr>
                                <m:t>𝑙</m:t>
                              </m:r>
                            </m:e>
                          </m:d>
                        </m:sup>
                      </m:s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b="1">
                                  <a:latin typeface="Cambria Math" charset="0"/>
                                </a:rPr>
                                <m:t>𝐡</m:t>
                              </m:r>
                            </m:e>
                            <m:sup>
                              <m:d>
                                <m:dPr>
                                  <m:ctrlPr>
                                    <a:rPr lang="en-US" sz="2800" i="1">
                                      <a:latin typeface="Cambria Math" panose="02040503050406030204" pitchFamily="18" charset="0"/>
                                    </a:rPr>
                                  </m:ctrlPr>
                                </m:dPr>
                                <m:e>
                                  <m:r>
                                    <a:rPr lang="en-US" sz="2800" i="1">
                                      <a:latin typeface="Cambria Math" charset="0"/>
                                    </a:rPr>
                                    <m:t>𝐿</m:t>
                                  </m:r>
                                  <m:r>
                                    <a:rPr lang="en-US" sz="2800" b="0" i="1" smtClean="0">
                                      <a:latin typeface="Cambria Math" charset="0"/>
                                    </a:rPr>
                                    <m:t>−1</m:t>
                                  </m:r>
                                </m:e>
                              </m:d>
                            </m:sup>
                          </m:sSup>
                        </m:e>
                      </m:d>
                    </m:oMath>
                  </m:oMathPara>
                </a14:m>
                <a:endParaRPr lang="en-US" sz="2800" dirty="0"/>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r>
                        <a:rPr lang="en-US" sz="2800" i="1">
                          <a:latin typeface="Cambria Math" charset="0"/>
                        </a:rPr>
                        <m:t>𝐽</m:t>
                      </m:r>
                      <m:d>
                        <m:dPr>
                          <m:ctrlPr>
                            <a:rPr lang="en-US" sz="2800" i="1">
                              <a:latin typeface="Cambria Math" panose="02040503050406030204" pitchFamily="18" charset="0"/>
                            </a:rPr>
                          </m:ctrlPr>
                        </m:dPr>
                        <m:e>
                          <m:r>
                            <a:rPr lang="en-US" sz="2800" b="1">
                              <a:latin typeface="Cambria Math" charset="0"/>
                              <a:ea typeface="Cambria Math" charset="0"/>
                              <a:cs typeface="Cambria Math" charset="0"/>
                            </a:rPr>
                            <m:t>𝛉</m:t>
                          </m:r>
                        </m:e>
                      </m:d>
                      <m:r>
                        <a:rPr lang="en-US" sz="2800" i="1">
                          <a:latin typeface="Cambria Math" charset="0"/>
                        </a:rPr>
                        <m:t>=</m:t>
                      </m:r>
                      <m:sSup>
                        <m:sSupPr>
                          <m:ctrlPr>
                            <a:rPr lang="en-US"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𝐿</m:t>
                              </m:r>
                            </m:e>
                          </m:d>
                        </m:sup>
                      </m:s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𝐿</m:t>
                                  </m:r>
                                  <m:r>
                                    <a:rPr lang="en-US" sz="2800" b="0" i="1" smtClean="0">
                                      <a:latin typeface="Cambria Math" charset="0"/>
                                    </a:rPr>
                                    <m:t>−1</m:t>
                                  </m:r>
                                </m:e>
                              </m:d>
                            </m:sup>
                          </m:sSup>
                          <m:r>
                            <a:rPr lang="en-US" sz="2800" b="0" i="1" smtClean="0">
                              <a:latin typeface="Cambria Math" charset="0"/>
                            </a:rPr>
                            <m:t>(…</m:t>
                          </m:r>
                          <m:sSup>
                            <m:sSupPr>
                              <m:ctrlPr>
                                <a:rPr lang="en-US"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1</m:t>
                                  </m:r>
                                </m:e>
                              </m:d>
                            </m:sup>
                          </m:sSup>
                          <m:r>
                            <a:rPr lang="en-US" sz="2800" b="0" i="1" smtClean="0">
                              <a:latin typeface="Cambria Math" charset="0"/>
                            </a:rPr>
                            <m:t>(</m:t>
                          </m:r>
                          <m:r>
                            <a:rPr lang="en-US" sz="2800" b="1" i="0" smtClean="0">
                              <a:latin typeface="Cambria Math" charset="0"/>
                            </a:rPr>
                            <m:t>𝐱</m:t>
                          </m:r>
                          <m:r>
                            <a:rPr lang="en-US" sz="2800" b="0" i="1" smtClean="0">
                              <a:latin typeface="Cambria Math" charset="0"/>
                            </a:rPr>
                            <m:t>))</m:t>
                          </m:r>
                        </m:e>
                      </m:d>
                    </m:oMath>
                  </m:oMathPara>
                </a14:m>
                <a:endParaRPr lang="en-US" sz="2800" dirty="0"/>
              </a:p>
              <a:p>
                <a:pPr marL="0" indent="0" algn="ctr">
                  <a:buNone/>
                </a:pPr>
                <a:endParaRPr lang="en-US" sz="2800" dirty="0"/>
              </a:p>
            </p:txBody>
          </p:sp>
        </mc:Choice>
        <mc:Fallback xmlns="">
          <p:sp>
            <p:nvSpPr>
              <p:cNvPr id="23" name="Content Placeholder 1"/>
              <p:cNvSpPr txBox="1">
                <a:spLocks noRot="1" noChangeAspect="1" noMove="1" noResize="1" noEditPoints="1" noAdjustHandles="1" noChangeArrowheads="1" noChangeShapeType="1" noTextEdit="1"/>
              </p:cNvSpPr>
              <p:nvPr/>
            </p:nvSpPr>
            <p:spPr>
              <a:xfrm>
                <a:off x="2822030" y="1129719"/>
                <a:ext cx="5771636" cy="519412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162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206870" y="451945"/>
            <a:ext cx="2709751" cy="6099124"/>
          </a:xfrm>
        </p:spPr>
      </p:pic>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52</a:t>
            </a:fld>
            <a:endParaRPr lang="nl-NL" altLang="nl-NL"/>
          </a:p>
        </p:txBody>
      </p:sp>
      <mc:AlternateContent xmlns:mc="http://schemas.openxmlformats.org/markup-compatibility/2006" xmlns:a14="http://schemas.microsoft.com/office/drawing/2010/main">
        <mc:Choice Requires="a14">
          <p:sp>
            <p:nvSpPr>
              <p:cNvPr id="23" name="Content Placeholder 1"/>
              <p:cNvSpPr txBox="1">
                <a:spLocks/>
              </p:cNvSpPr>
              <p:nvPr/>
            </p:nvSpPr>
            <p:spPr>
              <a:xfrm>
                <a:off x="2833181" y="1129719"/>
                <a:ext cx="5771636" cy="5194127"/>
              </a:xfrm>
              <a:prstGeom prst="rect">
                <a:avLst/>
              </a:prstGeom>
            </p:spPr>
            <p:txBody>
              <a:bodyPr anchor="ct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f>
                        <m:fPr>
                          <m:ctrlPr>
                            <a:rPr lang="mr-IN" sz="2800" b="0" i="1" smtClean="0">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smtClean="0">
                                  <a:latin typeface="Cambria Math" panose="02040503050406030204" pitchFamily="18" charset="0"/>
                                </a:rPr>
                              </m:ctrlPr>
                            </m:sSupPr>
                            <m:e>
                              <m:r>
                                <a:rPr lang="mr-IN" sz="2800" b="1" i="0" smtClean="0">
                                  <a:latin typeface="Cambria Math" charset="0"/>
                                  <a:ea typeface="Cambria Math" charset="0"/>
                                  <a:cs typeface="Cambria Math" charset="0"/>
                                </a:rPr>
                                <m:t>𝛉</m:t>
                              </m:r>
                            </m:e>
                            <m:sup>
                              <m:r>
                                <a:rPr lang="en-US" sz="2800" b="0" i="1" smtClean="0">
                                  <a:latin typeface="Cambria Math" charset="0"/>
                                </a:rPr>
                                <m:t>(</m:t>
                              </m:r>
                              <m:r>
                                <a:rPr lang="en-US" sz="2800" b="0" i="1" smtClean="0">
                                  <a:latin typeface="Cambria Math" charset="0"/>
                                </a:rPr>
                                <m:t>𝑙</m:t>
                              </m:r>
                              <m:r>
                                <a:rPr lang="en-US" sz="2800" b="0" i="1" smtClean="0">
                                  <a:latin typeface="Cambria Math" charset="0"/>
                                </a:rPr>
                                <m:t>)</m:t>
                              </m:r>
                            </m:sup>
                          </m:sSup>
                        </m:den>
                      </m:f>
                      <m:r>
                        <a:rPr lang="en-US" sz="2800" b="0" i="1" smtClean="0">
                          <a:latin typeface="Cambria Math" charset="0"/>
                        </a:rPr>
                        <m:t>=</m:t>
                      </m:r>
                      <m:f>
                        <m:fPr>
                          <m:ctrlPr>
                            <a:rPr lang="mr-IN" sz="2800" i="1">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den>
                      </m:f>
                      <m:f>
                        <m:fPr>
                          <m:ctrlPr>
                            <a:rPr lang="mr-IN" sz="2800" i="1">
                              <a:latin typeface="Cambria Math" panose="02040503050406030204" pitchFamily="18" charset="0"/>
                            </a:rPr>
                          </m:ctrlPr>
                        </m:fPr>
                        <m:num>
                          <m:r>
                            <m:rPr>
                              <m:nor/>
                            </m:rPr>
                            <a:rPr lang="mr-IN" sz="2800"/>
                            <m:t>∂</m:t>
                          </m:r>
                          <m:sSup>
                            <m:sSupPr>
                              <m:ctrlPr>
                                <a:rPr lang="mr-IN" sz="2800" i="1" smtClean="0">
                                  <a:latin typeface="Cambria Math" panose="02040503050406030204" pitchFamily="18" charset="0"/>
                                </a:rPr>
                              </m:ctrlPr>
                            </m:sSupPr>
                            <m:e>
                              <m:r>
                                <a:rPr lang="en-US" sz="2800" b="1" i="0" smtClean="0">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num>
                        <m:den>
                          <m:r>
                            <m:rPr>
                              <m:nor/>
                            </m:rPr>
                            <a:rPr lang="mr-IN" sz="2800"/>
                            <m:t>∂</m:t>
                          </m:r>
                          <m:sSup>
                            <m:sSupPr>
                              <m:ctrlPr>
                                <a:rPr lang="mr-IN" sz="2800" i="1">
                                  <a:latin typeface="Cambria Math" panose="02040503050406030204" pitchFamily="18" charset="0"/>
                                </a:rPr>
                              </m:ctrlPr>
                            </m:sSupPr>
                            <m:e>
                              <m:r>
                                <a:rPr lang="mr-IN" sz="2800" b="1">
                                  <a:latin typeface="Cambria Math" charset="0"/>
                                  <a:ea typeface="Cambria Math" charset="0"/>
                                  <a:cs typeface="Cambria Math" charset="0"/>
                                </a:rPr>
                                <m:t>𝛉</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f>
                        <m:fPr>
                          <m:ctrlPr>
                            <a:rPr lang="mr-IN" sz="2800" i="1">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a:latin typeface="Cambria Math" panose="02040503050406030204" pitchFamily="18" charset="0"/>
                                </a:rPr>
                              </m:ctrlPr>
                            </m:sSupPr>
                            <m:e>
                              <m:r>
                                <a:rPr lang="mr-IN" sz="2800" b="1">
                                  <a:latin typeface="Cambria Math" charset="0"/>
                                  <a:ea typeface="Cambria Math" charset="0"/>
                                  <a:cs typeface="Cambria Math" charset="0"/>
                                </a:rPr>
                                <m:t>𝛉</m:t>
                              </m:r>
                            </m:e>
                            <m:sup>
                              <m:r>
                                <a:rPr lang="en-US" sz="2800" i="1">
                                  <a:latin typeface="Cambria Math" charset="0"/>
                                </a:rPr>
                                <m:t>(</m:t>
                              </m:r>
                              <m:r>
                                <a:rPr lang="en-US" sz="2800" i="1">
                                  <a:latin typeface="Cambria Math" charset="0"/>
                                </a:rPr>
                                <m:t>𝑙</m:t>
                              </m:r>
                              <m:r>
                                <a:rPr lang="en-US" sz="2800" i="1">
                                  <a:latin typeface="Cambria Math" charset="0"/>
                                </a:rPr>
                                <m:t>)</m:t>
                              </m:r>
                            </m:sup>
                          </m:sSup>
                        </m:den>
                      </m:f>
                      <m:r>
                        <a:rPr lang="en-US" sz="2800" i="1">
                          <a:latin typeface="Cambria Math" charset="0"/>
                        </a:rPr>
                        <m:t>=</m:t>
                      </m:r>
                      <m:f>
                        <m:fPr>
                          <m:ctrlPr>
                            <a:rPr lang="mr-IN" sz="2800" i="1">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den>
                      </m:f>
                      <m:f>
                        <m:fPr>
                          <m:ctrlPr>
                            <a:rPr lang="mr-IN" sz="2800" i="1">
                              <a:latin typeface="Cambria Math" panose="02040503050406030204" pitchFamily="18" charset="0"/>
                            </a:rPr>
                          </m:ctrlPr>
                        </m:fPr>
                        <m:num>
                          <m:r>
                            <m:rPr>
                              <m:nor/>
                            </m:rPr>
                            <a:rPr lang="mr-IN" sz="2800"/>
                            <m:t>∂</m:t>
                          </m:r>
                          <m:sSup>
                            <m:sSupPr>
                              <m:ctrlPr>
                                <a:rPr lang="mr-IN" sz="2800" i="1">
                                  <a:latin typeface="Cambria Math" panose="02040503050406030204" pitchFamily="18" charset="0"/>
                                </a:rPr>
                              </m:ctrlPr>
                            </m:sSupPr>
                            <m:e>
                              <m:r>
                                <a:rPr lang="en-US" sz="2800" b="0" i="1" smtClean="0">
                                  <a:latin typeface="Cambria Math" charset="0"/>
                                </a:rPr>
                                <m:t>𝑓</m:t>
                              </m:r>
                            </m:e>
                            <m:sup>
                              <m:d>
                                <m:dPr>
                                  <m:ctrlPr>
                                    <a:rPr lang="en-US" sz="2800" i="1">
                                      <a:latin typeface="Cambria Math" panose="02040503050406030204" pitchFamily="18" charset="0"/>
                                    </a:rPr>
                                  </m:ctrlPr>
                                </m:dPr>
                                <m:e>
                                  <m:r>
                                    <a:rPr lang="en-US" sz="2800" i="1">
                                      <a:latin typeface="Cambria Math" charset="0"/>
                                    </a:rPr>
                                    <m:t>𝑙</m:t>
                                  </m:r>
                                </m:e>
                              </m:d>
                            </m:sup>
                          </m:sSup>
                          <m:r>
                            <a:rPr lang="en-US" sz="2800" b="0" i="1" smtClean="0">
                              <a:latin typeface="Cambria Math" charset="0"/>
                            </a:rPr>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d>
                                <m:dPr>
                                  <m:ctrlPr>
                                    <a:rPr lang="en-US" sz="2800" i="1">
                                      <a:latin typeface="Cambria Math" panose="02040503050406030204" pitchFamily="18" charset="0"/>
                                    </a:rPr>
                                  </m:ctrlPr>
                                </m:dPr>
                                <m:e>
                                  <m:r>
                                    <a:rPr lang="en-US" sz="2800" i="1">
                                      <a:latin typeface="Cambria Math" charset="0"/>
                                    </a:rPr>
                                    <m:t>𝑙</m:t>
                                  </m:r>
                                </m:e>
                              </m:d>
                            </m:sup>
                          </m:sSup>
                          <m:r>
                            <a:rPr lang="en-US" sz="2800" b="0" i="1" smtClean="0">
                              <a:latin typeface="Cambria Math" charset="0"/>
                            </a:rPr>
                            <m:t>)</m:t>
                          </m:r>
                        </m:num>
                        <m:den>
                          <m:r>
                            <m:rPr>
                              <m:nor/>
                            </m:rPr>
                            <a:rPr lang="mr-IN" sz="2800"/>
                            <m:t>∂</m:t>
                          </m:r>
                          <m:sSup>
                            <m:sSupPr>
                              <m:ctrlPr>
                                <a:rPr lang="mr-IN" sz="2800" i="1">
                                  <a:latin typeface="Cambria Math" panose="02040503050406030204" pitchFamily="18" charset="0"/>
                                </a:rPr>
                              </m:ctrlPr>
                            </m:sSupPr>
                            <m:e>
                              <m:r>
                                <a:rPr lang="mr-IN" sz="2800" b="1">
                                  <a:latin typeface="Cambria Math" charset="0"/>
                                  <a:ea typeface="Cambria Math" charset="0"/>
                                  <a:cs typeface="Cambria Math" charset="0"/>
                                </a:rPr>
                                <m:t>𝛉</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p:txBody>
          </p:sp>
        </mc:Choice>
        <mc:Fallback xmlns="">
          <p:sp>
            <p:nvSpPr>
              <p:cNvPr id="23" name="Content Placeholder 1"/>
              <p:cNvSpPr txBox="1">
                <a:spLocks noRot="1" noChangeAspect="1" noMove="1" noResize="1" noEditPoints="1" noAdjustHandles="1" noChangeArrowheads="1" noChangeShapeType="1" noTextEdit="1"/>
              </p:cNvSpPr>
              <p:nvPr/>
            </p:nvSpPr>
            <p:spPr>
              <a:xfrm>
                <a:off x="2833181" y="1129719"/>
                <a:ext cx="5771636" cy="5194127"/>
              </a:xfrm>
              <a:prstGeom prst="rect">
                <a:avLst/>
              </a:prstGeom>
              <a:blipFill rotWithShape="0">
                <a:blip r:embed="rId4"/>
                <a:stretch>
                  <a:fillRect/>
                </a:stretch>
              </a:blipFill>
            </p:spPr>
            <p:txBody>
              <a:bodyPr/>
              <a:lstStyle/>
              <a:p>
                <a:r>
                  <a:rPr lang="en-US">
                    <a:noFill/>
                  </a:rPr>
                  <a:t> </a:t>
                </a:r>
              </a:p>
            </p:txBody>
          </p:sp>
        </mc:Fallback>
      </mc:AlternateContent>
      <p:sp>
        <p:nvSpPr>
          <p:cNvPr id="2" name="Freeform 1"/>
          <p:cNvSpPr/>
          <p:nvPr/>
        </p:nvSpPr>
        <p:spPr>
          <a:xfrm>
            <a:off x="587828" y="3433665"/>
            <a:ext cx="1576873" cy="671804"/>
          </a:xfrm>
          <a:custGeom>
            <a:avLst/>
            <a:gdLst>
              <a:gd name="connsiteX0" fmla="*/ 0 w 1480762"/>
              <a:gd name="connsiteY0" fmla="*/ 1604865 h 1604865"/>
              <a:gd name="connsiteX1" fmla="*/ 1334277 w 1480762"/>
              <a:gd name="connsiteY1" fmla="*/ 905069 h 1604865"/>
              <a:gd name="connsiteX2" fmla="*/ 1446244 w 1480762"/>
              <a:gd name="connsiteY2" fmla="*/ 0 h 1604865"/>
            </a:gdLst>
            <a:ahLst/>
            <a:cxnLst>
              <a:cxn ang="0">
                <a:pos x="connsiteX0" y="connsiteY0"/>
              </a:cxn>
              <a:cxn ang="0">
                <a:pos x="connsiteX1" y="connsiteY1"/>
              </a:cxn>
              <a:cxn ang="0">
                <a:pos x="connsiteX2" y="connsiteY2"/>
              </a:cxn>
            </a:cxnLst>
            <a:rect l="l" t="t" r="r" b="b"/>
            <a:pathLst>
              <a:path w="1480762" h="1604865">
                <a:moveTo>
                  <a:pt x="0" y="1604865"/>
                </a:moveTo>
                <a:cubicBezTo>
                  <a:pt x="546618" y="1388705"/>
                  <a:pt x="1093236" y="1172546"/>
                  <a:pt x="1334277" y="905069"/>
                </a:cubicBezTo>
                <a:cubicBezTo>
                  <a:pt x="1575318" y="637591"/>
                  <a:pt x="1446244" y="0"/>
                  <a:pt x="1446244" y="0"/>
                </a:cubicBezTo>
              </a:path>
            </a:pathLst>
          </a:custGeom>
          <a:noFill/>
          <a:ln w="381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 name="Rectangle 4"/>
          <p:cNvSpPr/>
          <p:nvPr/>
        </p:nvSpPr>
        <p:spPr>
          <a:xfrm>
            <a:off x="6382012" y="5042695"/>
            <a:ext cx="697627" cy="707886"/>
          </a:xfrm>
          <a:prstGeom prst="rect">
            <a:avLst/>
          </a:prstGeom>
        </p:spPr>
        <p:txBody>
          <a:bodyPr wrap="none">
            <a:spAutoFit/>
          </a:bodyPr>
          <a:lstStyle/>
          <a:p>
            <a:r>
              <a:rPr lang="en-US" sz="4000" b="1" dirty="0">
                <a:solidFill>
                  <a:srgbClr val="FF0000"/>
                </a:solidFill>
                <a:latin typeface="arial" charset="0"/>
              </a:rPr>
              <a:t>✓</a:t>
            </a:r>
            <a:endParaRPr lang="en-US" sz="4000" b="1" dirty="0">
              <a:solidFill>
                <a:srgbClr val="FF0000"/>
              </a:solidFill>
            </a:endParaRPr>
          </a:p>
        </p:txBody>
      </p:sp>
      <p:sp>
        <p:nvSpPr>
          <p:cNvPr id="8" name="Rectangle 7"/>
          <p:cNvSpPr/>
          <p:nvPr/>
        </p:nvSpPr>
        <p:spPr>
          <a:xfrm>
            <a:off x="5217896" y="5059179"/>
            <a:ext cx="470000" cy="707886"/>
          </a:xfrm>
          <a:prstGeom prst="rect">
            <a:avLst/>
          </a:prstGeom>
        </p:spPr>
        <p:txBody>
          <a:bodyPr wrap="none">
            <a:spAutoFit/>
          </a:bodyPr>
          <a:lstStyle/>
          <a:p>
            <a:r>
              <a:rPr lang="en-US" sz="4000" dirty="0">
                <a:solidFill>
                  <a:srgbClr val="FF0000"/>
                </a:solidFill>
                <a:latin typeface="arial" charset="0"/>
              </a:rPr>
              <a:t>?</a:t>
            </a:r>
            <a:endParaRPr lang="en-US" sz="4000" dirty="0">
              <a:solidFill>
                <a:srgbClr val="FF0000"/>
              </a:solidFill>
            </a:endParaRPr>
          </a:p>
        </p:txBody>
      </p:sp>
    </p:spTree>
    <p:extLst>
      <p:ext uri="{BB962C8B-B14F-4D97-AF65-F5344CB8AC3E}">
        <p14:creationId xmlns:p14="http://schemas.microsoft.com/office/powerpoint/2010/main" val="14012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a:stretch/>
        </p:blipFill>
        <p:spPr>
          <a:xfrm>
            <a:off x="206870" y="451945"/>
            <a:ext cx="2709751" cy="6099124"/>
          </a:xfrm>
        </p:spPr>
      </p:pic>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53</a:t>
            </a:fld>
            <a:endParaRPr lang="nl-NL" altLang="nl-NL"/>
          </a:p>
        </p:txBody>
      </p:sp>
      <mc:AlternateContent xmlns:mc="http://schemas.openxmlformats.org/markup-compatibility/2006" xmlns:a14="http://schemas.microsoft.com/office/drawing/2010/main">
        <mc:Choice Requires="a14">
          <p:sp>
            <p:nvSpPr>
              <p:cNvPr id="23" name="Content Placeholder 1"/>
              <p:cNvSpPr txBox="1">
                <a:spLocks/>
              </p:cNvSpPr>
              <p:nvPr/>
            </p:nvSpPr>
            <p:spPr>
              <a:xfrm>
                <a:off x="2822030" y="1129719"/>
                <a:ext cx="5771636" cy="5194127"/>
              </a:xfrm>
              <a:prstGeom prst="rect">
                <a:avLst/>
              </a:prstGeom>
            </p:spPr>
            <p:txBody>
              <a:bodyPr anchor="ct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f>
                        <m:fPr>
                          <m:ctrlPr>
                            <a:rPr lang="mr-IN" sz="2800" b="0" i="1" smtClean="0">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smtClean="0">
                                  <a:latin typeface="Cambria Math" panose="02040503050406030204" pitchFamily="18" charset="0"/>
                                </a:rPr>
                              </m:ctrlPr>
                            </m:sSupPr>
                            <m:e>
                              <m:r>
                                <a:rPr lang="en-US" sz="2800" b="1" i="0" smtClean="0">
                                  <a:latin typeface="Cambria Math" charset="0"/>
                                  <a:ea typeface="Cambria Math" charset="0"/>
                                  <a:cs typeface="Cambria Math" charset="0"/>
                                </a:rPr>
                                <m:t>𝐡</m:t>
                              </m:r>
                            </m:e>
                            <m:sup>
                              <m:r>
                                <a:rPr lang="en-US" sz="2800" b="0" i="1" smtClean="0">
                                  <a:latin typeface="Cambria Math" charset="0"/>
                                </a:rPr>
                                <m:t>(</m:t>
                              </m:r>
                              <m:r>
                                <a:rPr lang="en-US" sz="2800" b="0" i="1" smtClean="0">
                                  <a:latin typeface="Cambria Math" charset="0"/>
                                </a:rPr>
                                <m:t>𝑙</m:t>
                              </m:r>
                              <m:r>
                                <a:rPr lang="en-US" sz="2800" b="0" i="1" smtClean="0">
                                  <a:latin typeface="Cambria Math" charset="0"/>
                                </a:rPr>
                                <m:t>)</m:t>
                              </m:r>
                            </m:sup>
                          </m:sSup>
                        </m:den>
                      </m:f>
                      <m:r>
                        <a:rPr lang="en-US" sz="2800" b="0" i="1" smtClean="0">
                          <a:latin typeface="Cambria Math" charset="0"/>
                        </a:rPr>
                        <m:t>=</m:t>
                      </m:r>
                      <m:sSup>
                        <m:sSupPr>
                          <m:ctrlPr>
                            <a:rPr lang="mr-IN" sz="2800" i="1">
                              <a:latin typeface="Cambria Math" panose="02040503050406030204" pitchFamily="18" charset="0"/>
                            </a:rPr>
                          </m:ctrlPr>
                        </m:sSupPr>
                        <m:e>
                          <m:r>
                            <a:rPr lang="mr-IN" sz="2800" i="1" smtClean="0">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m:t>
                          </m:r>
                        </m:sup>
                      </m:sSup>
                      <m:r>
                        <a:rPr lang="en-US" sz="2800" b="0" i="1" smtClean="0">
                          <a:latin typeface="Cambria Math" charset="0"/>
                        </a:rPr>
                        <m:t>=</m:t>
                      </m:r>
                      <m:f>
                        <m:fPr>
                          <m:ctrlPr>
                            <a:rPr lang="mr-IN" sz="2800" i="1">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den>
                      </m:f>
                      <m:f>
                        <m:fPr>
                          <m:ctrlPr>
                            <a:rPr lang="mr-IN" sz="2800" i="1">
                              <a:latin typeface="Cambria Math" panose="02040503050406030204" pitchFamily="18" charset="0"/>
                            </a:rPr>
                          </m:ctrlPr>
                        </m:fPr>
                        <m:num>
                          <m:r>
                            <m:rPr>
                              <m:nor/>
                            </m:rPr>
                            <a:rPr lang="mr-IN" sz="2800"/>
                            <m:t>∂</m:t>
                          </m:r>
                          <m:sSup>
                            <m:sSupPr>
                              <m:ctrlPr>
                                <a:rPr lang="mr-IN" sz="2800" i="1" smtClean="0">
                                  <a:latin typeface="Cambria Math" panose="02040503050406030204" pitchFamily="18" charset="0"/>
                                </a:rPr>
                              </m:ctrlPr>
                            </m:sSupPr>
                            <m:e>
                              <m:r>
                                <a:rPr lang="en-US" sz="2800" b="1" i="0" smtClean="0">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num>
                        <m:den>
                          <m:r>
                            <m:rPr>
                              <m:nor/>
                            </m:rPr>
                            <a:rPr lang="mr-IN" sz="2800"/>
                            <m:t>∂</m:t>
                          </m:r>
                          <m:sSup>
                            <m:sSupPr>
                              <m:ctrlPr>
                                <a:rPr lang="mr-IN" sz="2800" i="1">
                                  <a:latin typeface="Cambria Math" panose="02040503050406030204" pitchFamily="18" charset="0"/>
                                </a:rPr>
                              </m:ctrlPr>
                            </m:sSupPr>
                            <m:e>
                              <m:r>
                                <a:rPr lang="en-US" sz="2800" b="1" i="0" smtClean="0">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m:t>
                          </m:r>
                        </m:sup>
                      </m:sSup>
                      <m:r>
                        <a:rPr lang="en-US" sz="2800" i="1">
                          <a:latin typeface="Cambria Math" charset="0"/>
                        </a:rPr>
                        <m:t>=</m:t>
                      </m:r>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f>
                        <m:fPr>
                          <m:ctrlPr>
                            <a:rPr lang="mr-IN" sz="2800" i="1">
                              <a:latin typeface="Cambria Math" panose="02040503050406030204" pitchFamily="18" charset="0"/>
                            </a:rPr>
                          </m:ctrlPr>
                        </m:fPr>
                        <m:num>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b="0" i="1" smtClean="0">
                                  <a:latin typeface="Cambria Math" charset="0"/>
                                </a:rPr>
                                <m:t>+1</m:t>
                              </m:r>
                              <m:r>
                                <a:rPr lang="en-US" sz="2800" i="1">
                                  <a:latin typeface="Cambria Math" charset="0"/>
                                </a:rPr>
                                <m:t>)</m:t>
                              </m:r>
                            </m:sup>
                          </m:sSup>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a:p>
                <a:pPr marL="0" indent="0" algn="ctr">
                  <a:buNone/>
                </a:pPr>
                <a:endParaRPr lang="en-US" sz="2800" b="0" dirty="0"/>
              </a:p>
              <a:p>
                <a:pPr marL="0" indent="0" algn="ctr">
                  <a:buNone/>
                </a:pPr>
                <a14:m>
                  <m:oMathPara xmlns:m="http://schemas.openxmlformats.org/officeDocument/2006/math">
                    <m:oMathParaPr>
                      <m:jc m:val="centerGroup"/>
                    </m:oMathParaPr>
                    <m:oMath xmlns:m="http://schemas.openxmlformats.org/officeDocument/2006/math">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m:t>
                          </m:r>
                        </m:sup>
                      </m:sSup>
                      <m:r>
                        <a:rPr lang="en-US" sz="2800" i="1">
                          <a:latin typeface="Cambria Math" charset="0"/>
                        </a:rPr>
                        <m:t>=</m:t>
                      </m:r>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+1)</m:t>
                          </m:r>
                        </m:sup>
                      </m:sSup>
                      <m:f>
                        <m:fPr>
                          <m:ctrlPr>
                            <a:rPr lang="mr-IN" sz="2800" i="1">
                              <a:latin typeface="Cambria Math" panose="02040503050406030204" pitchFamily="18" charset="0"/>
                            </a:rPr>
                          </m:ctrlPr>
                        </m:fPr>
                        <m:num>
                          <m:r>
                            <m:rPr>
                              <m:nor/>
                            </m:rPr>
                            <a:rPr lang="mr-IN" sz="2800"/>
                            <m:t>∂</m:t>
                          </m:r>
                          <m:sSup>
                            <m:sSupPr>
                              <m:ctrlPr>
                                <a:rPr lang="mr-IN"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p:txBody>
          </p:sp>
        </mc:Choice>
        <mc:Fallback xmlns="">
          <p:sp>
            <p:nvSpPr>
              <p:cNvPr id="23" name="Content Placeholder 1"/>
              <p:cNvSpPr txBox="1">
                <a:spLocks noRot="1" noChangeAspect="1" noMove="1" noResize="1" noEditPoints="1" noAdjustHandles="1" noChangeArrowheads="1" noChangeShapeType="1" noTextEdit="1"/>
              </p:cNvSpPr>
              <p:nvPr/>
            </p:nvSpPr>
            <p:spPr>
              <a:xfrm>
                <a:off x="2822030" y="1129719"/>
                <a:ext cx="5771636" cy="5194127"/>
              </a:xfrm>
              <a:prstGeom prst="rect">
                <a:avLst/>
              </a:prstGeom>
              <a:blipFill rotWithShape="0">
                <a:blip r:embed="rId4"/>
                <a:stretch>
                  <a:fillRect/>
                </a:stretch>
              </a:blipFill>
            </p:spPr>
            <p:txBody>
              <a:bodyPr/>
              <a:lstStyle/>
              <a:p>
                <a:r>
                  <a:rPr lang="en-US">
                    <a:noFill/>
                  </a:rPr>
                  <a:t> </a:t>
                </a:r>
              </a:p>
            </p:txBody>
          </p:sp>
        </mc:Fallback>
      </mc:AlternateContent>
      <p:sp>
        <p:nvSpPr>
          <p:cNvPr id="5" name="Rectangle 4"/>
          <p:cNvSpPr/>
          <p:nvPr/>
        </p:nvSpPr>
        <p:spPr>
          <a:xfrm>
            <a:off x="6346253" y="5611503"/>
            <a:ext cx="697627" cy="707886"/>
          </a:xfrm>
          <a:prstGeom prst="rect">
            <a:avLst/>
          </a:prstGeom>
        </p:spPr>
        <p:txBody>
          <a:bodyPr wrap="none">
            <a:spAutoFit/>
          </a:bodyPr>
          <a:lstStyle/>
          <a:p>
            <a:r>
              <a:rPr lang="en-US" sz="4000" b="1" dirty="0">
                <a:solidFill>
                  <a:srgbClr val="FF0000"/>
                </a:solidFill>
                <a:latin typeface="arial" charset="0"/>
              </a:rPr>
              <a:t>✓</a:t>
            </a:r>
            <a:endParaRPr lang="en-US" sz="4000" b="1" dirty="0">
              <a:solidFill>
                <a:srgbClr val="FF0000"/>
              </a:solidFill>
            </a:endParaRPr>
          </a:p>
        </p:txBody>
      </p:sp>
      <p:sp>
        <p:nvSpPr>
          <p:cNvPr id="9" name="Freeform 8"/>
          <p:cNvSpPr/>
          <p:nvPr/>
        </p:nvSpPr>
        <p:spPr>
          <a:xfrm>
            <a:off x="1984917" y="3433665"/>
            <a:ext cx="179784" cy="1071428"/>
          </a:xfrm>
          <a:custGeom>
            <a:avLst/>
            <a:gdLst>
              <a:gd name="connsiteX0" fmla="*/ 0 w 1480762"/>
              <a:gd name="connsiteY0" fmla="*/ 1604865 h 1604865"/>
              <a:gd name="connsiteX1" fmla="*/ 1334277 w 1480762"/>
              <a:gd name="connsiteY1" fmla="*/ 905069 h 1604865"/>
              <a:gd name="connsiteX2" fmla="*/ 1446244 w 1480762"/>
              <a:gd name="connsiteY2" fmla="*/ 0 h 1604865"/>
            </a:gdLst>
            <a:ahLst/>
            <a:cxnLst>
              <a:cxn ang="0">
                <a:pos x="connsiteX0" y="connsiteY0"/>
              </a:cxn>
              <a:cxn ang="0">
                <a:pos x="connsiteX1" y="connsiteY1"/>
              </a:cxn>
              <a:cxn ang="0">
                <a:pos x="connsiteX2" y="connsiteY2"/>
              </a:cxn>
            </a:cxnLst>
            <a:rect l="l" t="t" r="r" b="b"/>
            <a:pathLst>
              <a:path w="1480762" h="1604865">
                <a:moveTo>
                  <a:pt x="0" y="1604865"/>
                </a:moveTo>
                <a:cubicBezTo>
                  <a:pt x="546618" y="1388705"/>
                  <a:pt x="1093236" y="1172546"/>
                  <a:pt x="1334277" y="905069"/>
                </a:cubicBezTo>
                <a:cubicBezTo>
                  <a:pt x="1575318" y="637591"/>
                  <a:pt x="1446244" y="0"/>
                  <a:pt x="1446244" y="0"/>
                </a:cubicBezTo>
              </a:path>
            </a:pathLst>
          </a:custGeom>
          <a:noFill/>
          <a:ln w="381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282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54</a:t>
            </a:fld>
            <a:endParaRPr lang="nl-NL" altLang="nl-NL"/>
          </a:p>
        </p:txBody>
      </p:sp>
      <mc:AlternateContent xmlns:mc="http://schemas.openxmlformats.org/markup-compatibility/2006" xmlns:a14="http://schemas.microsoft.com/office/drawing/2010/main">
        <mc:Choice Requires="a14">
          <p:sp>
            <p:nvSpPr>
              <p:cNvPr id="23" name="Content Placeholder 1"/>
              <p:cNvSpPr txBox="1">
                <a:spLocks/>
              </p:cNvSpPr>
              <p:nvPr/>
            </p:nvSpPr>
            <p:spPr>
              <a:xfrm>
                <a:off x="2822030" y="1129719"/>
                <a:ext cx="5771636" cy="5194127"/>
              </a:xfrm>
              <a:prstGeom prst="rect">
                <a:avLst/>
              </a:prstGeom>
            </p:spPr>
            <p:txBody>
              <a:bodyPr anchor="ct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None/>
                </a:pPr>
                <a:r>
                  <a:rPr lang="en-US" sz="2800" b="1" dirty="0">
                    <a:solidFill>
                      <a:schemeClr val="tx1">
                        <a:lumMod val="60000"/>
                        <a:lumOff val="40000"/>
                      </a:schemeClr>
                    </a:solidFill>
                  </a:rPr>
                  <a:t>Forward</a:t>
                </a:r>
                <a:r>
                  <a:rPr lang="en-US" sz="2800" dirty="0"/>
                  <a:t> computation:</a:t>
                </a:r>
              </a:p>
              <a:p>
                <a:pPr marL="0" indent="0" algn="ctr">
                  <a:buNone/>
                </a:pPr>
                <a14:m>
                  <m:oMathPara xmlns:m="http://schemas.openxmlformats.org/officeDocument/2006/math">
                    <m:oMathParaPr>
                      <m:jc m:val="centerGroup"/>
                    </m:oMathParaPr>
                    <m:oMath xmlns:m="http://schemas.openxmlformats.org/officeDocument/2006/math">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i="1">
                              <a:latin typeface="Cambria Math" charset="0"/>
                            </a:rPr>
                            <m:t>+1)</m:t>
                          </m:r>
                        </m:sup>
                      </m:sSup>
                      <m:r>
                        <a:rPr lang="en-US" sz="2800" b="0" i="1" smtClean="0">
                          <a:latin typeface="Cambria Math" charset="0"/>
                        </a:rPr>
                        <m:t>=</m:t>
                      </m:r>
                      <m:sSup>
                        <m:sSupPr>
                          <m:ctrlPr>
                            <a:rPr lang="mr-IN"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oMath>
                  </m:oMathPara>
                </a14:m>
                <a:endParaRPr lang="en-US" sz="2800" dirty="0"/>
              </a:p>
              <a:p>
                <a:pPr marL="0" indent="0" algn="ctr">
                  <a:buNone/>
                </a:pPr>
                <a:endParaRPr lang="en-US" sz="2800" dirty="0"/>
              </a:p>
              <a:p>
                <a:pPr marL="0" indent="0" algn="ctr">
                  <a:buNone/>
                </a:pPr>
                <a:r>
                  <a:rPr lang="en-US" sz="2800" b="1" dirty="0">
                    <a:solidFill>
                      <a:srgbClr val="C00000"/>
                    </a:solidFill>
                  </a:rPr>
                  <a:t>Backward</a:t>
                </a:r>
                <a:r>
                  <a:rPr lang="en-US" sz="2800" dirty="0">
                    <a:solidFill>
                      <a:srgbClr val="C00000"/>
                    </a:solidFill>
                  </a:rPr>
                  <a:t> </a:t>
                </a:r>
                <a:r>
                  <a:rPr lang="en-US" sz="2800" dirty="0"/>
                  <a:t>computation:</a:t>
                </a:r>
              </a:p>
              <a:p>
                <a:pPr marL="0" indent="0" algn="ctr">
                  <a:buNone/>
                </a:pPr>
                <a14:m>
                  <m:oMathPara xmlns:m="http://schemas.openxmlformats.org/officeDocument/2006/math">
                    <m:oMathParaPr>
                      <m:jc m:val="centerGroup"/>
                    </m:oMathParaPr>
                    <m:oMath xmlns:m="http://schemas.openxmlformats.org/officeDocument/2006/math">
                      <m:f>
                        <m:fPr>
                          <m:ctrlPr>
                            <a:rPr lang="mr-IN" sz="2800" i="1">
                              <a:latin typeface="Cambria Math" panose="02040503050406030204" pitchFamily="18" charset="0"/>
                            </a:rPr>
                          </m:ctrlPr>
                        </m:fPr>
                        <m:num>
                          <m:r>
                            <m:rPr>
                              <m:nor/>
                            </m:rPr>
                            <a:rPr lang="mr-IN" sz="2800"/>
                            <m:t>∂</m:t>
                          </m:r>
                          <m:r>
                            <a:rPr lang="en-US" sz="2800" i="1">
                              <a:latin typeface="Cambria Math" charset="0"/>
                            </a:rPr>
                            <m:t>𝐽</m:t>
                          </m:r>
                        </m:num>
                        <m:den>
                          <m:r>
                            <m:rPr>
                              <m:nor/>
                            </m:rPr>
                            <a:rPr lang="mr-IN" sz="2800"/>
                            <m:t>∂</m:t>
                          </m:r>
                          <m:sSup>
                            <m:sSupPr>
                              <m:ctrlPr>
                                <a:rPr lang="mr-IN" sz="2800" i="1">
                                  <a:latin typeface="Cambria Math" panose="02040503050406030204" pitchFamily="18" charset="0"/>
                                </a:rPr>
                              </m:ctrlPr>
                            </m:sSupPr>
                            <m:e>
                              <m:r>
                                <a:rPr lang="mr-IN" sz="2800" b="1">
                                  <a:latin typeface="Cambria Math" charset="0"/>
                                  <a:ea typeface="Cambria Math" charset="0"/>
                                  <a:cs typeface="Cambria Math" charset="0"/>
                                </a:rPr>
                                <m:t>𝛉</m:t>
                              </m:r>
                            </m:e>
                            <m:sup>
                              <m:r>
                                <a:rPr lang="en-US" sz="2800" i="1">
                                  <a:latin typeface="Cambria Math" charset="0"/>
                                </a:rPr>
                                <m:t>(</m:t>
                              </m:r>
                              <m:r>
                                <a:rPr lang="en-US" sz="2800" i="1">
                                  <a:latin typeface="Cambria Math" charset="0"/>
                                </a:rPr>
                                <m:t>𝑙</m:t>
                              </m:r>
                              <m:r>
                                <a:rPr lang="en-US" sz="2800" i="1">
                                  <a:latin typeface="Cambria Math" charset="0"/>
                                </a:rPr>
                                <m:t>)</m:t>
                              </m:r>
                            </m:sup>
                          </m:sSup>
                        </m:den>
                      </m:f>
                      <m:r>
                        <a:rPr lang="en-US" sz="2800" i="1">
                          <a:latin typeface="Cambria Math" charset="0"/>
                        </a:rPr>
                        <m:t>=</m:t>
                      </m:r>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+1)</m:t>
                          </m:r>
                        </m:sup>
                      </m:sSup>
                      <m:f>
                        <m:fPr>
                          <m:ctrlPr>
                            <a:rPr lang="mr-IN" sz="2800" i="1">
                              <a:latin typeface="Cambria Math" panose="02040503050406030204" pitchFamily="18" charset="0"/>
                            </a:rPr>
                          </m:ctrlPr>
                        </m:fPr>
                        <m:num>
                          <m:r>
                            <m:rPr>
                              <m:nor/>
                            </m:rPr>
                            <a:rPr lang="mr-IN" sz="2800"/>
                            <m:t>∂</m:t>
                          </m:r>
                          <m:sSup>
                            <m:sSupPr>
                              <m:ctrlPr>
                                <a:rPr lang="mr-IN"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num>
                        <m:den>
                          <m:r>
                            <m:rPr>
                              <m:nor/>
                            </m:rPr>
                            <a:rPr lang="mr-IN" sz="2800"/>
                            <m:t>∂</m:t>
                          </m:r>
                          <m:sSup>
                            <m:sSupPr>
                              <m:ctrlPr>
                                <a:rPr lang="mr-IN" sz="2800" i="1">
                                  <a:latin typeface="Cambria Math" panose="02040503050406030204" pitchFamily="18" charset="0"/>
                                </a:rPr>
                              </m:ctrlPr>
                            </m:sSupPr>
                            <m:e>
                              <m:r>
                                <a:rPr lang="mr-IN" sz="2800" b="1">
                                  <a:latin typeface="Cambria Math" charset="0"/>
                                  <a:ea typeface="Cambria Math" charset="0"/>
                                  <a:cs typeface="Cambria Math" charset="0"/>
                                </a:rPr>
                                <m:t>𝛉</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a:p>
                <a:pPr marL="0" indent="0" algn="ctr">
                  <a:buNone/>
                </a:pPr>
                <a14:m>
                  <m:oMathPara xmlns:m="http://schemas.openxmlformats.org/officeDocument/2006/math">
                    <m:oMathParaPr>
                      <m:jc m:val="centerGroup"/>
                    </m:oMathParaPr>
                    <m:oMath xmlns:m="http://schemas.openxmlformats.org/officeDocument/2006/math">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m:t>
                          </m:r>
                        </m:sup>
                      </m:sSup>
                      <m:r>
                        <a:rPr lang="en-US" sz="2800" i="1">
                          <a:latin typeface="Cambria Math" charset="0"/>
                        </a:rPr>
                        <m:t>=</m:t>
                      </m:r>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+1)</m:t>
                          </m:r>
                        </m:sup>
                      </m:sSup>
                      <m:f>
                        <m:fPr>
                          <m:ctrlPr>
                            <a:rPr lang="mr-IN" sz="2800" i="1">
                              <a:latin typeface="Cambria Math" panose="02040503050406030204" pitchFamily="18" charset="0"/>
                            </a:rPr>
                          </m:ctrlPr>
                        </m:fPr>
                        <m:num>
                          <m:r>
                            <m:rPr>
                              <m:nor/>
                            </m:rPr>
                            <a:rPr lang="mr-IN" sz="2800"/>
                            <m:t>∂</m:t>
                          </m:r>
                          <m:sSup>
                            <m:sSupPr>
                              <m:ctrlPr>
                                <a:rPr lang="mr-IN" sz="2800" i="1">
                                  <a:latin typeface="Cambria Math" panose="02040503050406030204" pitchFamily="18" charset="0"/>
                                </a:rPr>
                              </m:ctrlPr>
                            </m:sSupPr>
                            <m:e>
                              <m:r>
                                <a:rPr lang="en-US" sz="2800" i="1">
                                  <a:latin typeface="Cambria Math" charset="0"/>
                                </a:rPr>
                                <m:t>𝑓</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d>
                                <m:dPr>
                                  <m:ctrlPr>
                                    <a:rPr lang="en-US" sz="2800" i="1">
                                      <a:latin typeface="Cambria Math" panose="02040503050406030204" pitchFamily="18" charset="0"/>
                                    </a:rPr>
                                  </m:ctrlPr>
                                </m:dPr>
                                <m:e>
                                  <m:r>
                                    <a:rPr lang="en-US" sz="2800" i="1">
                                      <a:latin typeface="Cambria Math" charset="0"/>
                                    </a:rPr>
                                    <m:t>𝑙</m:t>
                                  </m:r>
                                </m:e>
                              </m:d>
                            </m:sup>
                          </m:sSup>
                          <m:r>
                            <a:rPr lang="en-US" sz="2800" i="1">
                              <a:latin typeface="Cambria Math" charset="0"/>
                            </a:rPr>
                            <m:t>)</m:t>
                          </m:r>
                        </m:num>
                        <m:den>
                          <m:r>
                            <m:rPr>
                              <m:nor/>
                            </m:rPr>
                            <a:rPr lang="mr-IN" sz="2800"/>
                            <m:t>∂</m:t>
                          </m:r>
                          <m:sSup>
                            <m:sSupPr>
                              <m:ctrlPr>
                                <a:rPr lang="mr-IN" sz="2800" i="1">
                                  <a:latin typeface="Cambria Math" panose="02040503050406030204" pitchFamily="18" charset="0"/>
                                </a:rPr>
                              </m:ctrlPr>
                            </m:sSupPr>
                            <m:e>
                              <m:r>
                                <a:rPr lang="en-US" sz="2800" b="1">
                                  <a:latin typeface="Cambria Math" charset="0"/>
                                  <a:ea typeface="Cambria Math" charset="0"/>
                                  <a:cs typeface="Cambria Math" charset="0"/>
                                </a:rPr>
                                <m:t>𝐡</m:t>
                              </m:r>
                            </m:e>
                            <m:sup>
                              <m:r>
                                <a:rPr lang="en-US" sz="2800" i="1">
                                  <a:latin typeface="Cambria Math" charset="0"/>
                                </a:rPr>
                                <m:t>(</m:t>
                              </m:r>
                              <m:r>
                                <a:rPr lang="en-US" sz="2800" i="1">
                                  <a:latin typeface="Cambria Math" charset="0"/>
                                </a:rPr>
                                <m:t>𝑙</m:t>
                              </m:r>
                              <m:r>
                                <a:rPr lang="en-US" sz="2800" i="1">
                                  <a:latin typeface="Cambria Math" charset="0"/>
                                </a:rPr>
                                <m:t>)</m:t>
                              </m:r>
                            </m:sup>
                          </m:sSup>
                        </m:den>
                      </m:f>
                    </m:oMath>
                  </m:oMathPara>
                </a14:m>
                <a:endParaRPr lang="en-US" sz="2800" dirty="0"/>
              </a:p>
            </p:txBody>
          </p:sp>
        </mc:Choice>
        <mc:Fallback xmlns="">
          <p:sp>
            <p:nvSpPr>
              <p:cNvPr id="23" name="Content Placeholder 1"/>
              <p:cNvSpPr txBox="1">
                <a:spLocks noRot="1" noChangeAspect="1" noMove="1" noResize="1" noEditPoints="1" noAdjustHandles="1" noChangeArrowheads="1" noChangeShapeType="1" noTextEdit="1"/>
              </p:cNvSpPr>
              <p:nvPr/>
            </p:nvSpPr>
            <p:spPr>
              <a:xfrm>
                <a:off x="2822030" y="1129719"/>
                <a:ext cx="5771636" cy="5194127"/>
              </a:xfrm>
              <a:prstGeom prst="rect">
                <a:avLst/>
              </a:prstGeom>
              <a:blipFill rotWithShape="0">
                <a:blip r:embed="rId4"/>
                <a:stretch>
                  <a:fillRect/>
                </a:stretch>
              </a:blipFill>
            </p:spPr>
            <p:txBody>
              <a:bodyPr/>
              <a:lstStyle/>
              <a:p>
                <a:r>
                  <a:rPr lang="en-US">
                    <a:noFill/>
                  </a:rPr>
                  <a:t> </a:t>
                </a:r>
              </a:p>
            </p:txBody>
          </p:sp>
        </mc:Fallback>
      </mc:AlternateContent>
      <p:pic>
        <p:nvPicPr>
          <p:cNvPr id="11" name="Content Placeholder 14">
            <a:extLst>
              <a:ext uri="{FF2B5EF4-FFF2-40B4-BE49-F238E27FC236}">
                <a16:creationId xmlns:a16="http://schemas.microsoft.com/office/drawing/2014/main" id="{B89769F2-451B-3F40-93C3-FEBCEB5BF556}"/>
              </a:ext>
            </a:extLst>
          </p:cNvPr>
          <p:cNvPicPr>
            <a:picLocks noGrp="1" noChangeAspect="1"/>
          </p:cNvPicPr>
          <p:nvPr>
            <p:ph sz="half" idx="2"/>
          </p:nvPr>
        </p:nvPicPr>
        <p:blipFill rotWithShape="1">
          <a:blip r:embed="rId5" cstate="screen">
            <a:extLst>
              <a:ext uri="{28A0092B-C50C-407E-A947-70E740481C1C}">
                <a14:useLocalDpi xmlns:a14="http://schemas.microsoft.com/office/drawing/2010/main"/>
              </a:ext>
            </a:extLst>
          </a:blip>
          <a:srcRect/>
          <a:stretch/>
        </p:blipFill>
        <p:spPr>
          <a:xfrm>
            <a:off x="206870" y="451945"/>
            <a:ext cx="2709751" cy="6099124"/>
          </a:xfrm>
        </p:spPr>
      </p:pic>
    </p:spTree>
    <p:extLst>
      <p:ext uri="{BB962C8B-B14F-4D97-AF65-F5344CB8AC3E}">
        <p14:creationId xmlns:p14="http://schemas.microsoft.com/office/powerpoint/2010/main" val="3866918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55</a:t>
            </a:fld>
            <a:endParaRPr lang="nl-NL" altLang="nl-NL"/>
          </a:p>
        </p:txBody>
      </p:sp>
      <mc:AlternateContent xmlns:mc="http://schemas.openxmlformats.org/markup-compatibility/2006" xmlns:a14="http://schemas.microsoft.com/office/drawing/2010/main">
        <mc:Choice Requires="a14">
          <p:sp>
            <p:nvSpPr>
              <p:cNvPr id="23" name="Content Placeholder 1"/>
              <p:cNvSpPr txBox="1">
                <a:spLocks/>
              </p:cNvSpPr>
              <p:nvPr/>
            </p:nvSpPr>
            <p:spPr>
              <a:xfrm>
                <a:off x="3491700" y="876501"/>
                <a:ext cx="5101965" cy="5194127"/>
              </a:xfrm>
              <a:prstGeom prst="rect">
                <a:avLst/>
              </a:prstGeom>
            </p:spPr>
            <p:txBody>
              <a:bodyPr anchor="ct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None/>
                </a:pPr>
                <a:r>
                  <a:rPr lang="en-US" sz="2800" b="1" dirty="0">
                    <a:solidFill>
                      <a:schemeClr val="tx1">
                        <a:lumMod val="60000"/>
                        <a:lumOff val="40000"/>
                      </a:schemeClr>
                    </a:solidFill>
                  </a:rPr>
                  <a:t>Forward</a:t>
                </a:r>
                <a:r>
                  <a:rPr lang="en-US" sz="2800" dirty="0"/>
                  <a:t> computation:</a:t>
                </a:r>
              </a:p>
              <a:p>
                <a:pPr marL="0" indent="0" algn="ctr">
                  <a:buNone/>
                </a:pPr>
                <a:r>
                  <a:rPr lang="en-US" sz="2800" dirty="0"/>
                  <a:t>For every layer: given the input, </a:t>
                </a:r>
                <a:r>
                  <a:rPr lang="en-US" sz="2800" u="sng" dirty="0"/>
                  <a:t>compute the output</a:t>
                </a:r>
                <a:r>
                  <a:rPr lang="en-US" sz="2800" dirty="0"/>
                  <a:t>.</a:t>
                </a:r>
              </a:p>
              <a:p>
                <a:pPr marL="0" indent="0" algn="ctr">
                  <a:buNone/>
                </a:pPr>
                <a:endParaRPr lang="en-US" sz="2800" dirty="0"/>
              </a:p>
              <a:p>
                <a:pPr marL="0" indent="0" algn="ctr">
                  <a:buNone/>
                </a:pPr>
                <a:r>
                  <a:rPr lang="en-US" sz="2800" b="1" dirty="0">
                    <a:solidFill>
                      <a:srgbClr val="C00000"/>
                    </a:solidFill>
                  </a:rPr>
                  <a:t>Backward</a:t>
                </a:r>
                <a:r>
                  <a:rPr lang="en-US" sz="2800" dirty="0">
                    <a:solidFill>
                      <a:srgbClr val="C00000"/>
                    </a:solidFill>
                  </a:rPr>
                  <a:t> </a:t>
                </a:r>
                <a:r>
                  <a:rPr lang="en-US" sz="2800" dirty="0"/>
                  <a:t>computation:</a:t>
                </a:r>
              </a:p>
              <a:p>
                <a:pPr marL="0" indent="0" algn="ctr">
                  <a:buNone/>
                </a:pPr>
                <a:r>
                  <a:rPr lang="en-US" sz="2800" dirty="0"/>
                  <a:t>For every layer: given the input and the “gradient term” passed from the layer above compute (1) </a:t>
                </a:r>
                <a:r>
                  <a:rPr lang="en-US" sz="2800" u="sng" dirty="0"/>
                  <a:t>the derivative of the loss </a:t>
                </a:r>
                <a:r>
                  <a:rPr lang="en-US" sz="2800" u="sng" dirty="0" err="1"/>
                  <a:t>w.r.t</a:t>
                </a:r>
                <a:r>
                  <a:rPr lang="en-US" sz="2800" u="sng" dirty="0"/>
                  <a:t>. the layer parameters</a:t>
                </a:r>
                <a:r>
                  <a:rPr lang="en-US" sz="2800" dirty="0"/>
                  <a:t> and (2) </a:t>
                </a:r>
                <a:r>
                  <a:rPr lang="en-US" sz="2800" u="sng" dirty="0"/>
                  <a:t>the gradient term</a:t>
                </a:r>
                <a:r>
                  <a:rPr lang="en-US" sz="2800" dirty="0"/>
                  <a:t> </a:t>
                </a:r>
                <a14:m>
                  <m:oMath xmlns:m="http://schemas.openxmlformats.org/officeDocument/2006/math">
                    <m:sSup>
                      <m:sSupPr>
                        <m:ctrlPr>
                          <a:rPr lang="mr-IN" sz="2800" i="1">
                            <a:latin typeface="Cambria Math" panose="02040503050406030204" pitchFamily="18" charset="0"/>
                          </a:rPr>
                        </m:ctrlPr>
                      </m:sSupPr>
                      <m:e>
                        <m:r>
                          <a:rPr lang="mr-IN" sz="2800" i="1">
                            <a:latin typeface="Cambria Math" charset="0"/>
                            <a:ea typeface="Cambria Math" charset="0"/>
                            <a:cs typeface="Cambria Math" charset="0"/>
                          </a:rPr>
                          <m:t>𝜹</m:t>
                        </m:r>
                      </m:e>
                      <m:sup>
                        <m:r>
                          <a:rPr lang="en-US" sz="2800" i="1">
                            <a:latin typeface="Cambria Math" charset="0"/>
                          </a:rPr>
                          <m:t>(</m:t>
                        </m:r>
                        <m:r>
                          <a:rPr lang="en-US" sz="2800" i="1">
                            <a:latin typeface="Cambria Math" charset="0"/>
                          </a:rPr>
                          <m:t>𝑙</m:t>
                        </m:r>
                        <m:r>
                          <a:rPr lang="en-US" sz="2800" i="1">
                            <a:latin typeface="Cambria Math" charset="0"/>
                          </a:rPr>
                          <m:t>)</m:t>
                        </m:r>
                      </m:sup>
                    </m:sSup>
                  </m:oMath>
                </a14:m>
                <a:r>
                  <a:rPr lang="en-US" sz="2800" dirty="0"/>
                  <a:t>.</a:t>
                </a:r>
              </a:p>
            </p:txBody>
          </p:sp>
        </mc:Choice>
        <mc:Fallback xmlns="">
          <p:sp>
            <p:nvSpPr>
              <p:cNvPr id="23" name="Content Placeholder 1"/>
              <p:cNvSpPr txBox="1">
                <a:spLocks noRot="1" noChangeAspect="1" noMove="1" noResize="1" noEditPoints="1" noAdjustHandles="1" noChangeArrowheads="1" noChangeShapeType="1" noTextEdit="1"/>
              </p:cNvSpPr>
              <p:nvPr/>
            </p:nvSpPr>
            <p:spPr>
              <a:xfrm>
                <a:off x="3491700" y="876501"/>
                <a:ext cx="5101965" cy="5194127"/>
              </a:xfrm>
              <a:prstGeom prst="rect">
                <a:avLst/>
              </a:prstGeom>
              <a:blipFill rotWithShape="0">
                <a:blip r:embed="rId4"/>
                <a:stretch>
                  <a:fillRect l="-2151" t="-822" r="-4062" b="-2817"/>
                </a:stretch>
              </a:blipFill>
            </p:spPr>
            <p:txBody>
              <a:bodyPr/>
              <a:lstStyle/>
              <a:p>
                <a:r>
                  <a:rPr lang="en-US">
                    <a:noFill/>
                  </a:rPr>
                  <a:t> </a:t>
                </a:r>
              </a:p>
            </p:txBody>
          </p:sp>
        </mc:Fallback>
      </mc:AlternateContent>
      <p:pic>
        <p:nvPicPr>
          <p:cNvPr id="11" name="Content Placeholder 14">
            <a:extLst>
              <a:ext uri="{FF2B5EF4-FFF2-40B4-BE49-F238E27FC236}">
                <a16:creationId xmlns:a16="http://schemas.microsoft.com/office/drawing/2014/main" id="{2595CF47-3917-F04F-B73E-2DFB4391447B}"/>
              </a:ext>
            </a:extLst>
          </p:cNvPr>
          <p:cNvPicPr>
            <a:picLocks noGrp="1" noChangeAspect="1"/>
          </p:cNvPicPr>
          <p:nvPr>
            <p:ph sz="half" idx="2"/>
          </p:nvPr>
        </p:nvPicPr>
        <p:blipFill rotWithShape="1">
          <a:blip r:embed="rId5" cstate="screen">
            <a:extLst>
              <a:ext uri="{28A0092B-C50C-407E-A947-70E740481C1C}">
                <a14:useLocalDpi xmlns:a14="http://schemas.microsoft.com/office/drawing/2010/main"/>
              </a:ext>
            </a:extLst>
          </a:blip>
          <a:srcRect/>
          <a:stretch/>
        </p:blipFill>
        <p:spPr>
          <a:xfrm>
            <a:off x="206870" y="451945"/>
            <a:ext cx="2709751" cy="6099124"/>
          </a:xfrm>
        </p:spPr>
      </p:pic>
    </p:spTree>
    <p:extLst>
      <p:ext uri="{BB962C8B-B14F-4D97-AF65-F5344CB8AC3E}">
        <p14:creationId xmlns:p14="http://schemas.microsoft.com/office/powerpoint/2010/main" val="1672953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 schematic&#10;&#10;Description automatically generated">
            <a:extLst>
              <a:ext uri="{FF2B5EF4-FFF2-40B4-BE49-F238E27FC236}">
                <a16:creationId xmlns:a16="http://schemas.microsoft.com/office/drawing/2014/main" id="{1124C3BE-AF8A-8041-9819-3E0C55518EB2}"/>
              </a:ext>
            </a:extLst>
          </p:cNvPr>
          <p:cNvPicPr>
            <a:picLocks noGrp="1" noChangeAspect="1"/>
          </p:cNvPicPr>
          <p:nvPr>
            <p:ph sz="half" idx="2"/>
          </p:nvPr>
        </p:nvPicPr>
        <p:blipFill>
          <a:blip r:embed="rId2"/>
          <a:stretch>
            <a:fillRect/>
          </a:stretch>
        </p:blipFill>
        <p:spPr>
          <a:xfrm>
            <a:off x="842170" y="3113615"/>
            <a:ext cx="7251700" cy="2324100"/>
          </a:xfrm>
        </p:spPr>
      </p:pic>
      <p:sp>
        <p:nvSpPr>
          <p:cNvPr id="3" name="Subtitle 2">
            <a:extLst>
              <a:ext uri="{FF2B5EF4-FFF2-40B4-BE49-F238E27FC236}">
                <a16:creationId xmlns:a16="http://schemas.microsoft.com/office/drawing/2014/main" id="{F49C6E0E-2A35-4C40-9DCD-BEE2E3BB7E71}"/>
              </a:ext>
            </a:extLst>
          </p:cNvPr>
          <p:cNvSpPr>
            <a:spLocks noGrp="1"/>
          </p:cNvSpPr>
          <p:nvPr>
            <p:ph type="subTitle" idx="1"/>
          </p:nvPr>
        </p:nvSpPr>
        <p:spPr>
          <a:xfrm>
            <a:off x="597209" y="6472939"/>
            <a:ext cx="2975724" cy="503594"/>
          </a:xfrm>
        </p:spPr>
        <p:txBody>
          <a:bodyPr>
            <a:normAutofit/>
          </a:bodyPr>
          <a:lstStyle/>
          <a:p>
            <a:r>
              <a:rPr lang="en-GB" sz="1200" dirty="0"/>
              <a:t>https://</a:t>
            </a:r>
            <a:r>
              <a:rPr lang="en-GB" sz="1200" dirty="0" err="1"/>
              <a:t>arxiv.org</a:t>
            </a:r>
            <a:r>
              <a:rPr lang="en-GB" sz="1200" dirty="0"/>
              <a:t>/abs/1707.06183</a:t>
            </a:r>
            <a:endParaRPr lang="en-NL" sz="1200" dirty="0"/>
          </a:p>
        </p:txBody>
      </p:sp>
      <p:sp>
        <p:nvSpPr>
          <p:cNvPr id="4" name="Slide Number Placeholder 3">
            <a:extLst>
              <a:ext uri="{FF2B5EF4-FFF2-40B4-BE49-F238E27FC236}">
                <a16:creationId xmlns:a16="http://schemas.microsoft.com/office/drawing/2014/main" id="{97EAFE0F-5161-D740-BB54-0C5EA439687B}"/>
              </a:ext>
            </a:extLst>
          </p:cNvPr>
          <p:cNvSpPr>
            <a:spLocks noGrp="1"/>
          </p:cNvSpPr>
          <p:nvPr>
            <p:ph type="sldNum" sz="quarter" idx="10"/>
          </p:nvPr>
        </p:nvSpPr>
        <p:spPr/>
        <p:txBody>
          <a:bodyPr/>
          <a:lstStyle/>
          <a:p>
            <a:pPr>
              <a:defRPr/>
            </a:pPr>
            <a:fld id="{B0B43513-D02F-4D41-AB37-CEA7021E9403}" type="slidenum">
              <a:rPr lang="nl-NL" altLang="nl-NL" smtClean="0"/>
              <a:pPr>
                <a:defRPr/>
              </a:pPr>
              <a:t>56</a:t>
            </a:fld>
            <a:endParaRPr lang="nl-NL" altLang="nl-NL"/>
          </a:p>
        </p:txBody>
      </p:sp>
      <p:sp>
        <p:nvSpPr>
          <p:cNvPr id="10" name="TextBox 9">
            <a:extLst>
              <a:ext uri="{FF2B5EF4-FFF2-40B4-BE49-F238E27FC236}">
                <a16:creationId xmlns:a16="http://schemas.microsoft.com/office/drawing/2014/main" id="{BD3F6440-74F2-454D-91A1-6F8C67DC1BC0}"/>
              </a:ext>
            </a:extLst>
          </p:cNvPr>
          <p:cNvSpPr txBox="1"/>
          <p:nvPr/>
        </p:nvSpPr>
        <p:spPr>
          <a:xfrm>
            <a:off x="575734" y="1274007"/>
            <a:ext cx="7963163" cy="1569660"/>
          </a:xfrm>
          <a:prstGeom prst="rect">
            <a:avLst/>
          </a:prstGeom>
          <a:noFill/>
        </p:spPr>
        <p:txBody>
          <a:bodyPr wrap="square">
            <a:spAutoFit/>
          </a:bodyPr>
          <a:lstStyle/>
          <a:p>
            <a:pPr marL="0" indent="0" algn="ctr">
              <a:buNone/>
            </a:pPr>
            <a:r>
              <a:rPr lang="en-US" sz="3200" dirty="0"/>
              <a:t>Discussion point: putting your layered view of neural networks and back propagation knowledge to use</a:t>
            </a:r>
          </a:p>
        </p:txBody>
      </p:sp>
    </p:spTree>
    <p:extLst>
      <p:ext uri="{BB962C8B-B14F-4D97-AF65-F5344CB8AC3E}">
        <p14:creationId xmlns:p14="http://schemas.microsoft.com/office/powerpoint/2010/main" val="1283787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Other regularization techniques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9818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Regularization is any modification to a learning algorithm intended to reduce its generalization error but not its training error.</a:t>
            </a: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58</a:t>
            </a:fld>
            <a:endParaRPr lang="nl-NL" altLang="nl-NL"/>
          </a:p>
        </p:txBody>
      </p:sp>
      <p:pic>
        <p:nvPicPr>
          <p:cNvPr id="8" name="Picture 7">
            <a:extLst>
              <a:ext uri="{FF2B5EF4-FFF2-40B4-BE49-F238E27FC236}">
                <a16:creationId xmlns:a16="http://schemas.microsoft.com/office/drawing/2014/main" id="{98599B6D-D655-C346-857C-A5BD8751AE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1781" y="2992582"/>
            <a:ext cx="6053511" cy="3093344"/>
          </a:xfrm>
          <a:prstGeom prst="rect">
            <a:avLst/>
          </a:prstGeom>
        </p:spPr>
      </p:pic>
      <p:sp>
        <p:nvSpPr>
          <p:cNvPr id="10" name="Subtitle 9">
            <a:extLst>
              <a:ext uri="{FF2B5EF4-FFF2-40B4-BE49-F238E27FC236}">
                <a16:creationId xmlns:a16="http://schemas.microsoft.com/office/drawing/2014/main" id="{1F002CC0-A977-C346-805A-BF970301FF2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6002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281063" y="3325092"/>
            <a:ext cx="8571991" cy="2625435"/>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𝐽</m:t>
                        </m:r>
                      </m:e>
                    </m:acc>
                    <m:d>
                      <m:dPr>
                        <m:ctrlPr>
                          <a:rPr lang="en-US" sz="2800" b="0" i="1" smtClean="0">
                            <a:latin typeface="Cambria Math" panose="02040503050406030204" pitchFamily="18" charset="0"/>
                          </a:rPr>
                        </m:ctrlPr>
                      </m:dPr>
                      <m:e>
                        <m:r>
                          <a:rPr lang="en-US" sz="2800" b="1" i="0" smtClean="0">
                            <a:latin typeface="Cambria Math" charset="0"/>
                            <a:ea typeface="Cambria Math" charset="0"/>
                            <a:cs typeface="Cambria Math" charset="0"/>
                          </a:rPr>
                          <m:t>𝛉</m:t>
                        </m:r>
                      </m:e>
                    </m:d>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𝐽</m:t>
                    </m:r>
                    <m:d>
                      <m:dPr>
                        <m:ctrlPr>
                          <a:rPr lang="en-US" sz="2800" b="0" i="1" smtClean="0">
                            <a:latin typeface="Cambria Math" panose="02040503050406030204" pitchFamily="18" charset="0"/>
                            <a:ea typeface="Cambria Math" charset="0"/>
                            <a:cs typeface="Cambria Math" charset="0"/>
                          </a:rPr>
                        </m:ctrlPr>
                      </m:dPr>
                      <m:e>
                        <m:r>
                          <a:rPr lang="en-US" sz="2800" b="1" i="0">
                            <a:latin typeface="Cambria Math" charset="0"/>
                            <a:ea typeface="Cambria Math" charset="0"/>
                            <a:cs typeface="Cambria Math" charset="0"/>
                          </a:rPr>
                          <m:t>𝛉</m:t>
                        </m:r>
                      </m:e>
                    </m:d>
                    <m:r>
                      <a:rPr lang="en-US" sz="2800" b="1" i="0" smtClean="0">
                        <a:latin typeface="Cambria Math" charset="0"/>
                        <a:ea typeface="Cambria Math" charset="0"/>
                        <a:cs typeface="Cambria Math" charset="0"/>
                      </a:rPr>
                      <m:t>+</m:t>
                    </m:r>
                    <m:r>
                      <m:rPr>
                        <m:sty m:val="p"/>
                      </m:rPr>
                      <a:rPr lang="en-US" sz="2800" b="0" i="0" smtClean="0">
                        <a:latin typeface="Cambria Math" charset="0"/>
                        <a:ea typeface="Cambria Math" charset="0"/>
                        <a:cs typeface="Cambria Math" charset="0"/>
                      </a:rPr>
                      <m:t>λΩ</m:t>
                    </m:r>
                    <m:r>
                      <a:rPr lang="en-US" sz="2800" b="0" i="1" smtClean="0">
                        <a:latin typeface="Cambria Math" charset="0"/>
                        <a:ea typeface="Cambria Math" charset="0"/>
                        <a:cs typeface="Cambria Math" charset="0"/>
                      </a:rPr>
                      <m:t>(</m:t>
                    </m:r>
                    <m:r>
                      <a:rPr lang="en-US" sz="2800" b="1">
                        <a:latin typeface="Cambria Math" charset="0"/>
                        <a:ea typeface="Cambria Math" charset="0"/>
                        <a:cs typeface="Cambria Math" charset="0"/>
                      </a:rPr>
                      <m:t>𝛉</m:t>
                    </m:r>
                  </m:oMath>
                </a14:m>
                <a:r>
                  <a:rPr lang="en-US" sz="2800" dirty="0"/>
                  <a:t>)</a:t>
                </a:r>
              </a:p>
              <a:p>
                <a:pPr marL="0" indent="0" algn="ctr">
                  <a:buNone/>
                </a:pPr>
                <a:endParaRPr lang="en-US" sz="2800" dirty="0"/>
              </a:p>
              <a:p>
                <a:pPr marL="0" indent="0" algn="ctr">
                  <a:buNone/>
                </a:pPr>
                <a:r>
                  <a:rPr lang="en-US" sz="2800" dirty="0"/>
                  <a:t>L</a:t>
                </a:r>
                <a:r>
                  <a:rPr lang="en-US" sz="2800" baseline="-25000" dirty="0"/>
                  <a:t>2</a:t>
                </a:r>
                <a:r>
                  <a:rPr lang="en-US" sz="2800" dirty="0"/>
                  <a:t> regularization: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charset="0"/>
                          </a:rPr>
                          <m:t>𝐽</m:t>
                        </m:r>
                      </m:e>
                    </m:acc>
                    <m:d>
                      <m:dPr>
                        <m:ctrlPr>
                          <a:rPr lang="en-US" sz="2800" i="1">
                            <a:latin typeface="Cambria Math" panose="02040503050406030204" pitchFamily="18" charset="0"/>
                          </a:rPr>
                        </m:ctrlPr>
                      </m:dPr>
                      <m:e>
                        <m:r>
                          <a:rPr lang="en-US" sz="2800" b="1">
                            <a:latin typeface="Cambria Math" charset="0"/>
                            <a:ea typeface="Cambria Math" charset="0"/>
                            <a:cs typeface="Cambria Math" charset="0"/>
                          </a:rPr>
                          <m:t>𝛉</m:t>
                        </m:r>
                      </m:e>
                    </m:d>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𝐽</m:t>
                    </m:r>
                    <m:d>
                      <m:dPr>
                        <m:ctrlPr>
                          <a:rPr lang="en-US" sz="2800" i="1">
                            <a:latin typeface="Cambria Math" panose="02040503050406030204" pitchFamily="18" charset="0"/>
                            <a:ea typeface="Cambria Math" charset="0"/>
                            <a:cs typeface="Cambria Math" charset="0"/>
                          </a:rPr>
                        </m:ctrlPr>
                      </m:dPr>
                      <m:e>
                        <m:r>
                          <a:rPr lang="en-US" sz="2800" b="1">
                            <a:latin typeface="Cambria Math" charset="0"/>
                            <a:ea typeface="Cambria Math" charset="0"/>
                            <a:cs typeface="Cambria Math" charset="0"/>
                          </a:rPr>
                          <m:t>𝛉</m:t>
                        </m:r>
                      </m:e>
                    </m:d>
                    <m:r>
                      <a:rPr lang="en-US" sz="2800" b="1">
                        <a:latin typeface="Cambria Math" charset="0"/>
                        <a:ea typeface="Cambria Math" charset="0"/>
                        <a:cs typeface="Cambria Math" charset="0"/>
                      </a:rPr>
                      <m:t>+</m:t>
                    </m:r>
                    <m:r>
                      <m:rPr>
                        <m:sty m:val="p"/>
                      </m:rPr>
                      <a:rPr lang="en-US" sz="2800">
                        <a:latin typeface="Cambria Math" charset="0"/>
                        <a:ea typeface="Cambria Math" charset="0"/>
                        <a:cs typeface="Cambria Math" charset="0"/>
                      </a:rPr>
                      <m:t>λ</m:t>
                    </m:r>
                    <m:sSup>
                      <m:sSupPr>
                        <m:ctrlPr>
                          <a:rPr lang="en-US" sz="2800" i="1" smtClean="0">
                            <a:latin typeface="Cambria Math" panose="02040503050406030204" pitchFamily="18" charset="0"/>
                            <a:ea typeface="Cambria Math" charset="0"/>
                            <a:cs typeface="Cambria Math" charset="0"/>
                          </a:rPr>
                        </m:ctrlPr>
                      </m:sSupPr>
                      <m:e>
                        <m:r>
                          <a:rPr lang="en-US" sz="2800" b="1" i="0" smtClean="0">
                            <a:latin typeface="Cambria Math" charset="0"/>
                            <a:ea typeface="Cambria Math" charset="0"/>
                            <a:cs typeface="Cambria Math" charset="0"/>
                          </a:rPr>
                          <m:t>𝐰</m:t>
                        </m:r>
                      </m:e>
                      <m:sup>
                        <m:r>
                          <m:rPr>
                            <m:sty m:val="p"/>
                          </m:rPr>
                          <a:rPr lang="en-US" sz="2800" b="0" i="0" smtClean="0">
                            <a:latin typeface="Cambria Math" charset="0"/>
                            <a:ea typeface="Cambria Math" charset="0"/>
                            <a:cs typeface="Cambria Math" charset="0"/>
                          </a:rPr>
                          <m:t>T</m:t>
                        </m:r>
                      </m:sup>
                    </m:sSup>
                    <m:r>
                      <a:rPr lang="en-US" sz="2800" b="1" i="1" smtClean="0">
                        <a:latin typeface="Cambria Math" charset="0"/>
                        <a:ea typeface="Cambria Math" charset="0"/>
                        <a:cs typeface="Cambria Math" charset="0"/>
                      </a:rPr>
                      <m:t>𝒘</m:t>
                    </m:r>
                  </m:oMath>
                </a14:m>
                <a:endParaRPr lang="en-US" sz="2800" b="1" dirty="0"/>
              </a:p>
              <a:p>
                <a:pPr marL="0" indent="0" algn="ctr">
                  <a:buNone/>
                </a:pPr>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3"/>
                <a:stretch>
                  <a:fillRect t="-1056"/>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59</a:t>
            </a:fld>
            <a:endParaRPr lang="nl-NL" altLang="nl-NL"/>
          </a:p>
        </p:txBody>
      </p:sp>
      <p:sp>
        <p:nvSpPr>
          <p:cNvPr id="5" name="Oval 4"/>
          <p:cNvSpPr/>
          <p:nvPr/>
        </p:nvSpPr>
        <p:spPr>
          <a:xfrm>
            <a:off x="2632359" y="3463636"/>
            <a:ext cx="5638801" cy="2313709"/>
          </a:xfrm>
          <a:prstGeom prst="ellipse">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904505" y="4100946"/>
            <a:ext cx="2570984" cy="1054924"/>
          </a:xfrm>
          <a:prstGeom prst="ellipse">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555650" y="4421969"/>
            <a:ext cx="4572000" cy="369332"/>
          </a:xfrm>
          <a:prstGeom prst="rect">
            <a:avLst/>
          </a:prstGeom>
        </p:spPr>
        <p:txBody>
          <a:bodyPr>
            <a:spAutoFit/>
          </a:bodyPr>
          <a:lstStyle/>
          <a:p>
            <a:pPr marL="0" indent="0" algn="ctr">
              <a:buNone/>
            </a:pPr>
            <a:r>
              <a:rPr lang="en-US"/>
              <a:t>linear functions</a:t>
            </a:r>
            <a:endParaRPr lang="en-US" dirty="0"/>
          </a:p>
        </p:txBody>
      </p:sp>
      <p:sp>
        <p:nvSpPr>
          <p:cNvPr id="8" name="Rectangle 7"/>
          <p:cNvSpPr/>
          <p:nvPr/>
        </p:nvSpPr>
        <p:spPr>
          <a:xfrm>
            <a:off x="3917843" y="4421966"/>
            <a:ext cx="4572000" cy="369332"/>
          </a:xfrm>
          <a:prstGeom prst="rect">
            <a:avLst/>
          </a:prstGeom>
        </p:spPr>
        <p:txBody>
          <a:bodyPr>
            <a:spAutoFit/>
          </a:bodyPr>
          <a:lstStyle/>
          <a:p>
            <a:pPr marL="0" indent="0" algn="ctr">
              <a:buNone/>
            </a:pPr>
            <a:r>
              <a:rPr lang="en-US">
                <a:solidFill>
                  <a:schemeClr val="bg1"/>
                </a:solidFill>
              </a:rPr>
              <a:t>preferred linear </a:t>
            </a:r>
            <a:r>
              <a:rPr lang="en-US" dirty="0">
                <a:solidFill>
                  <a:schemeClr val="bg1"/>
                </a:solidFill>
              </a:rPr>
              <a:t>functions</a:t>
            </a:r>
          </a:p>
        </p:txBody>
      </p:sp>
      <p:sp>
        <p:nvSpPr>
          <p:cNvPr id="10" name="Rectangle 9"/>
          <p:cNvSpPr/>
          <p:nvPr/>
        </p:nvSpPr>
        <p:spPr>
          <a:xfrm>
            <a:off x="-723426" y="4408113"/>
            <a:ext cx="4572000" cy="369332"/>
          </a:xfrm>
          <a:prstGeom prst="rect">
            <a:avLst/>
          </a:prstGeom>
        </p:spPr>
        <p:txBody>
          <a:bodyPr>
            <a:spAutoFit/>
          </a:bodyPr>
          <a:lstStyle/>
          <a:p>
            <a:pPr marL="0" indent="0" algn="ctr">
              <a:buNone/>
            </a:pPr>
            <a:r>
              <a:rPr lang="en-US" dirty="0"/>
              <a:t>polynomial functions</a:t>
            </a:r>
          </a:p>
        </p:txBody>
      </p:sp>
    </p:spTree>
    <p:extLst>
      <p:ext uri="{BB962C8B-B14F-4D97-AF65-F5344CB8AC3E}">
        <p14:creationId xmlns:p14="http://schemas.microsoft.com/office/powerpoint/2010/main" val="39595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ctr">
                <a:normAutofit/>
              </a:bodyPr>
              <a:lstStyle/>
              <a:p>
                <a:pPr marL="0" indent="0" algn="ctr">
                  <a:buNone/>
                </a:pPr>
                <a:r>
                  <a:rPr lang="en-US" sz="2800" dirty="0"/>
                  <a:t>Assume we have a </a:t>
                </a:r>
                <a:r>
                  <a:rPr lang="en-US" sz="2800" u="sng" dirty="0"/>
                  <a:t>binary</a:t>
                </a:r>
                <a:r>
                  <a:rPr lang="en-US" sz="2800" dirty="0"/>
                  <a:t> classification problem (two classes/categories):</a:t>
                </a:r>
              </a:p>
              <a:p>
                <a:pPr marL="0" indent="0" algn="ctr">
                  <a:buNone/>
                </a:pPr>
                <a14:m>
                  <m:oMath xmlns:m="http://schemas.openxmlformats.org/officeDocument/2006/math">
                    <m:r>
                      <a:rPr lang="en-US" sz="2800" i="1">
                        <a:latin typeface="Cambria Math" charset="0"/>
                      </a:rPr>
                      <m:t>𝑦</m:t>
                    </m:r>
                    <m:r>
                      <a:rPr lang="en-US" sz="2800" i="1">
                        <a:latin typeface="Cambria Math" charset="0"/>
                        <a:ea typeface="Cambria Math" charset="0"/>
                        <a:cs typeface="Cambria Math" charset="0"/>
                      </a:rPr>
                      <m:t>∈</m:t>
                    </m:r>
                    <m:d>
                      <m:dPr>
                        <m:begChr m:val="{"/>
                        <m:endChr m:val="}"/>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0, 1</m:t>
                        </m:r>
                      </m:e>
                    </m:d>
                  </m:oMath>
                </a14:m>
                <a:r>
                  <a:rPr lang="en-US" sz="2800" dirty="0"/>
                  <a:t>.</a:t>
                </a:r>
              </a:p>
              <a:p>
                <a:pPr marL="0" indent="0" algn="ctr">
                  <a:buNone/>
                </a:pPr>
                <a:endParaRPr lang="en-US" sz="2800" dirty="0"/>
              </a:p>
              <a:p>
                <a:pPr marL="0" indent="0" algn="ctr">
                  <a:buNone/>
                </a:pPr>
                <a:r>
                  <a:rPr lang="en-US" sz="2800" dirty="0"/>
                  <a:t>We want to predict the conditional probability distribution </a:t>
                </a:r>
                <a14:m>
                  <m:oMath xmlns:m="http://schemas.openxmlformats.org/officeDocument/2006/math">
                    <m:r>
                      <a:rPr lang="en-US" sz="2800" i="1">
                        <a:latin typeface="Cambria Math" charset="0"/>
                      </a:rPr>
                      <m:t>𝑝</m:t>
                    </m:r>
                    <m:d>
                      <m:dPr>
                        <m:ctrlPr>
                          <a:rPr lang="en-US" sz="2800" i="1">
                            <a:latin typeface="Cambria Math" panose="02040503050406030204" pitchFamily="18" charset="0"/>
                          </a:rPr>
                        </m:ctrlPr>
                      </m:dPr>
                      <m:e>
                        <m:r>
                          <a:rPr lang="en-US" sz="2800" i="1">
                            <a:latin typeface="Cambria Math" charset="0"/>
                          </a:rPr>
                          <m:t>𝑦</m:t>
                        </m:r>
                      </m:e>
                      <m:e>
                        <m:r>
                          <a:rPr lang="en-US" sz="2800" b="1">
                            <a:latin typeface="Cambria Math" charset="0"/>
                          </a:rPr>
                          <m:t>𝐱</m:t>
                        </m:r>
                        <m:r>
                          <a:rPr lang="en-US" sz="2800" i="1">
                            <a:latin typeface="Cambria Math" charset="0"/>
                          </a:rPr>
                          <m:t>,</m:t>
                        </m:r>
                        <m:r>
                          <a:rPr lang="en-US" sz="2800" b="1">
                            <a:latin typeface="Cambria Math" charset="0"/>
                            <a:ea typeface="Cambria Math" charset="0"/>
                            <a:cs typeface="Cambria Math" charset="0"/>
                          </a:rPr>
                          <m:t>𝛉</m:t>
                        </m:r>
                      </m:e>
                    </m:d>
                    <m:r>
                      <a:rPr lang="en-US" sz="2800" b="0" i="1" smtClean="0">
                        <a:latin typeface="Cambria Math" charset="0"/>
                        <a:ea typeface="Cambria Math" charset="0"/>
                        <a:cs typeface="Cambria Math" charset="0"/>
                      </a:rPr>
                      <m:t>.</m:t>
                    </m:r>
                  </m:oMath>
                </a14:m>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a:t>
            </a:fld>
            <a:endParaRPr lang="nl-NL" altLang="nl-NL"/>
          </a:p>
        </p:txBody>
      </p:sp>
    </p:spTree>
    <p:extLst>
      <p:ext uri="{BB962C8B-B14F-4D97-AF65-F5344CB8AC3E}">
        <p14:creationId xmlns:p14="http://schemas.microsoft.com/office/powerpoint/2010/main" val="1225181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Best way to achieve better regularization: train with more data.</a:t>
            </a:r>
          </a:p>
          <a:p>
            <a:pPr marL="0" indent="0" algn="ctr">
              <a:buNone/>
            </a:pPr>
            <a:endParaRPr lang="en-US" sz="3200" dirty="0"/>
          </a:p>
          <a:p>
            <a:pPr marL="0" indent="0" algn="ctr">
              <a:buNone/>
            </a:pPr>
            <a:r>
              <a:rPr lang="en-US" sz="3200" dirty="0"/>
              <a:t>What if we cannot get more data?</a:t>
            </a:r>
          </a:p>
          <a:p>
            <a:pPr marL="0" indent="0" algn="ctr">
              <a:buNone/>
            </a:pPr>
            <a:endParaRPr lang="en-US" sz="3200" dirty="0"/>
          </a:p>
          <a:p>
            <a:pPr marL="0" indent="0" algn="ctr">
              <a:buNone/>
            </a:pPr>
            <a:r>
              <a:rPr lang="en-US" sz="3200" dirty="0"/>
              <a:t>We “fake” some.</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60</a:t>
            </a:fld>
            <a:endParaRPr lang="nl-NL" altLang="nl-NL"/>
          </a:p>
        </p:txBody>
      </p:sp>
    </p:spTree>
    <p:extLst>
      <p:ext uri="{BB962C8B-B14F-4D97-AF65-F5344CB8AC3E}">
        <p14:creationId xmlns:p14="http://schemas.microsoft.com/office/powerpoint/2010/main" val="153784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Data augmentation: create new, </a:t>
            </a:r>
            <a:r>
              <a:rPr lang="en-US" sz="3200" u="sng" dirty="0"/>
              <a:t>plausible</a:t>
            </a:r>
            <a:r>
              <a:rPr lang="en-US" sz="3200" dirty="0"/>
              <a:t> examples by transforming existing examples.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61</a:t>
            </a:fld>
            <a:endParaRPr lang="nl-NL" altLang="nl-NL"/>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058" y="3018301"/>
            <a:ext cx="2880796" cy="2880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5833" y="3018301"/>
            <a:ext cx="2880000" cy="2880000"/>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8816" y="3018301"/>
            <a:ext cx="2880000" cy="2880000"/>
          </a:xfrm>
          <a:prstGeom prst="rect">
            <a:avLst/>
          </a:prstGeom>
        </p:spPr>
      </p:pic>
    </p:spTree>
    <p:extLst>
      <p:ext uri="{BB962C8B-B14F-4D97-AF65-F5344CB8AC3E}">
        <p14:creationId xmlns:p14="http://schemas.microsoft.com/office/powerpoint/2010/main" val="1929366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Which transformations to use? Depends on the problem.</a:t>
            </a:r>
          </a:p>
          <a:p>
            <a:pPr marL="0" indent="0" algn="ctr">
              <a:buNone/>
            </a:pPr>
            <a:endParaRPr lang="en-US" sz="3200" dirty="0"/>
          </a:p>
          <a:p>
            <a:pPr marL="0" indent="0" algn="ctr">
              <a:buNone/>
            </a:pPr>
            <a:r>
              <a:rPr lang="en-US" sz="3200" dirty="0"/>
              <a:t>Note that some transformations can change the class of the objects (e.g. rotating an image of the number 6 by 180 degrees).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62</a:t>
            </a:fld>
            <a:endParaRPr lang="nl-NL" altLang="nl-NL"/>
          </a:p>
        </p:txBody>
      </p:sp>
    </p:spTree>
    <p:extLst>
      <p:ext uri="{BB962C8B-B14F-4D97-AF65-F5344CB8AC3E}">
        <p14:creationId xmlns:p14="http://schemas.microsoft.com/office/powerpoint/2010/main" val="1351401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Transformations to consider: </a:t>
            </a:r>
          </a:p>
          <a:p>
            <a:pPr marL="0" indent="0" algn="ctr">
              <a:buNone/>
            </a:pPr>
            <a:r>
              <a:rPr lang="en-US" sz="3200" dirty="0"/>
              <a:t>rotation, scaling, translation, shear, reflection (affine transformation), elastic transformation, intensity/color shifts, addition of noise etc.</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63</a:t>
            </a:fld>
            <a:endParaRPr lang="nl-NL" altLang="nl-NL"/>
          </a:p>
        </p:txBody>
      </p:sp>
    </p:spTree>
    <p:extLst>
      <p:ext uri="{BB962C8B-B14F-4D97-AF65-F5344CB8AC3E}">
        <p14:creationId xmlns:p14="http://schemas.microsoft.com/office/powerpoint/2010/main" val="2975412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Another option to combat </a:t>
            </a:r>
            <a:r>
              <a:rPr lang="en-US" sz="3200" dirty="0" err="1"/>
              <a:t>overfitting</a:t>
            </a:r>
            <a:r>
              <a:rPr lang="en-US" sz="3200" dirty="0"/>
              <a:t> is </a:t>
            </a:r>
            <a:r>
              <a:rPr lang="en-US" sz="3200" u="sng" dirty="0"/>
              <a:t>model averaging</a:t>
            </a:r>
            <a:r>
              <a:rPr lang="en-US" sz="3200" dirty="0"/>
              <a:t>. </a:t>
            </a:r>
          </a:p>
          <a:p>
            <a:pPr marL="0" indent="0" algn="ctr">
              <a:buNone/>
            </a:pPr>
            <a:endParaRPr lang="en-US" sz="3200" dirty="0"/>
          </a:p>
          <a:p>
            <a:pPr marL="0" indent="0" algn="ctr">
              <a:buNone/>
            </a:pPr>
            <a:r>
              <a:rPr lang="en-US" sz="3200" dirty="0"/>
              <a:t>Train different models with the same training dataset.</a:t>
            </a:r>
          </a:p>
          <a:p>
            <a:pPr marL="0" indent="0" algn="ctr">
              <a:buNone/>
            </a:pPr>
            <a:endParaRPr lang="en-US" sz="3200" dirty="0"/>
          </a:p>
          <a:p>
            <a:pPr marL="0" indent="0" algn="ctr">
              <a:buNone/>
            </a:pPr>
            <a:r>
              <a:rPr lang="en-US" sz="3200" dirty="0"/>
              <a:t>Or, train the same models with different variations of the training dataset.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64</a:t>
            </a:fld>
            <a:endParaRPr lang="nl-NL" altLang="nl-NL"/>
          </a:p>
        </p:txBody>
      </p:sp>
    </p:spTree>
    <p:extLst>
      <p:ext uri="{BB962C8B-B14F-4D97-AF65-F5344CB8AC3E}">
        <p14:creationId xmlns:p14="http://schemas.microsoft.com/office/powerpoint/2010/main" val="3184408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Rationale: different models make different errors. </a:t>
            </a:r>
          </a:p>
        </p:txBody>
      </p:sp>
      <p:sp>
        <p:nvSpPr>
          <p:cNvPr id="3" name="Subtitle 2"/>
          <p:cNvSpPr>
            <a:spLocks noGrp="1"/>
          </p:cNvSpPr>
          <p:nvPr>
            <p:ph type="subTitle" idx="1"/>
          </p:nvPr>
        </p:nvSpPr>
        <p:spPr>
          <a:xfrm>
            <a:off x="597208" y="6472939"/>
            <a:ext cx="2325285" cy="281874"/>
          </a:xfrm>
        </p:spPr>
        <p:txBody>
          <a:bodyPr>
            <a:normAutofit/>
          </a:bodyPr>
          <a:lstStyle/>
          <a:p>
            <a:r>
              <a:rPr lang="en-US" dirty="0"/>
              <a:t>Figure from </a:t>
            </a:r>
            <a:r>
              <a:rPr lang="en-US" dirty="0" err="1"/>
              <a:t>deeplearningbook.org</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65</a:t>
            </a:fld>
            <a:endParaRPr lang="nl-NL" altLang="nl-NL"/>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4700" y="2404796"/>
            <a:ext cx="7581900" cy="3695700"/>
          </a:xfrm>
          <a:prstGeom prst="rect">
            <a:avLst/>
          </a:prstGeom>
        </p:spPr>
      </p:pic>
    </p:spTree>
    <p:extLst>
      <p:ext uri="{BB962C8B-B14F-4D97-AF65-F5344CB8AC3E}">
        <p14:creationId xmlns:p14="http://schemas.microsoft.com/office/powerpoint/2010/main" val="2542341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A technique called </a:t>
            </a:r>
            <a:r>
              <a:rPr lang="en-US" sz="3200" u="sng" dirty="0"/>
              <a:t>dropout</a:t>
            </a:r>
            <a:r>
              <a:rPr lang="en-US" sz="3200" dirty="0"/>
              <a:t> performs implicit model averaging.</a:t>
            </a:r>
          </a:p>
          <a:p>
            <a:pPr marL="0" indent="0" algn="ctr">
              <a:buNone/>
            </a:pPr>
            <a:endParaRPr lang="en-US" sz="3200" dirty="0"/>
          </a:p>
          <a:p>
            <a:pPr marL="0" indent="0" algn="ctr">
              <a:buNone/>
            </a:pPr>
            <a:r>
              <a:rPr lang="en-US" sz="3200" dirty="0"/>
              <a:t>It works by randomly turning off connections in the neural network.</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66</a:t>
            </a:fld>
            <a:endParaRPr lang="nl-NL" altLang="nl-NL"/>
          </a:p>
        </p:txBody>
      </p:sp>
    </p:spTree>
    <p:extLst>
      <p:ext uri="{BB962C8B-B14F-4D97-AF65-F5344CB8AC3E}">
        <p14:creationId xmlns:p14="http://schemas.microsoft.com/office/powerpoint/2010/main" val="998628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With every forward pass we “sample” a new network architecture.</a:t>
            </a:r>
          </a:p>
          <a:p>
            <a:pPr marL="0" indent="0" algn="ctr">
              <a:buNone/>
            </a:pPr>
            <a:endParaRPr lang="en-US" sz="3200" dirty="0"/>
          </a:p>
        </p:txBody>
      </p:sp>
      <p:sp>
        <p:nvSpPr>
          <p:cNvPr id="3" name="Subtitle 2"/>
          <p:cNvSpPr>
            <a:spLocks noGrp="1"/>
          </p:cNvSpPr>
          <p:nvPr>
            <p:ph type="subTitle" idx="1"/>
          </p:nvPr>
        </p:nvSpPr>
        <p:spPr>
          <a:xfrm>
            <a:off x="597209" y="6472939"/>
            <a:ext cx="3848182" cy="281874"/>
          </a:xfrm>
        </p:spPr>
        <p:txBody>
          <a:bodyPr/>
          <a:lstStyle/>
          <a:p>
            <a:r>
              <a:rPr lang="en-US" dirty="0"/>
              <a:t>Figure from Srivastava et al. JMLR 2014</a:t>
            </a:r>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67</a:t>
            </a:fld>
            <a:endParaRPr lang="nl-NL" altLang="nl-NL"/>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63858" y="2694160"/>
            <a:ext cx="5791200" cy="3060700"/>
          </a:xfrm>
          <a:prstGeom prst="rect">
            <a:avLst/>
          </a:prstGeom>
        </p:spPr>
      </p:pic>
    </p:spTree>
    <p:extLst>
      <p:ext uri="{BB962C8B-B14F-4D97-AF65-F5344CB8AC3E}">
        <p14:creationId xmlns:p14="http://schemas.microsoft.com/office/powerpoint/2010/main" val="157527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fontScale="77500" lnSpcReduction="20000"/>
          </a:bodyPr>
          <a:lstStyle/>
          <a:p>
            <a:pPr marL="0" indent="0" algn="ctr">
              <a:buNone/>
            </a:pPr>
            <a:r>
              <a:rPr lang="en-US" sz="3200" dirty="0"/>
              <a:t>Other options:</a:t>
            </a:r>
          </a:p>
          <a:p>
            <a:pPr marL="0" indent="0" algn="ctr">
              <a:buNone/>
            </a:pPr>
            <a:endParaRPr lang="en-US" sz="3200" dirty="0"/>
          </a:p>
          <a:p>
            <a:pPr marL="0" indent="0" algn="ctr">
              <a:buNone/>
            </a:pPr>
            <a:r>
              <a:rPr lang="en-US" sz="3200" dirty="0"/>
              <a:t>Use a pre-trained neural network: trained for some </a:t>
            </a:r>
            <a:r>
              <a:rPr lang="en-US" sz="3200" u="sng" dirty="0"/>
              <a:t>other related task</a:t>
            </a:r>
            <a:r>
              <a:rPr lang="en-US" sz="3200" dirty="0"/>
              <a:t>, then fine-tuned for your problem.</a:t>
            </a:r>
          </a:p>
          <a:p>
            <a:pPr marL="0" indent="0" algn="ctr">
              <a:buNone/>
            </a:pPr>
            <a:endParaRPr lang="en-US" sz="3200" dirty="0"/>
          </a:p>
          <a:p>
            <a:pPr marL="0" indent="0" algn="ctr">
              <a:buNone/>
            </a:pPr>
            <a:r>
              <a:rPr lang="en-US" sz="3200" dirty="0"/>
              <a:t>Early stopping: </a:t>
            </a:r>
            <a:r>
              <a:rPr lang="en-US" sz="3200" u="sng" dirty="0"/>
              <a:t>monitor the loss</a:t>
            </a:r>
            <a:r>
              <a:rPr lang="en-US" sz="3200" dirty="0"/>
              <a:t> on a validation set: stop the training once it starts increasing.</a:t>
            </a:r>
          </a:p>
          <a:p>
            <a:pPr marL="0" indent="0" algn="ctr">
              <a:buNone/>
            </a:pPr>
            <a:endParaRPr lang="en-US" sz="3200" dirty="0"/>
          </a:p>
          <a:p>
            <a:pPr marL="0" indent="0" algn="ctr">
              <a:buNone/>
            </a:pPr>
            <a:r>
              <a:rPr lang="en-US" sz="3200" dirty="0"/>
              <a:t>Adversarial training: train another network in parallel that </a:t>
            </a:r>
            <a:r>
              <a:rPr lang="en-US" sz="3200" u="sng" dirty="0"/>
              <a:t>generates</a:t>
            </a:r>
            <a:r>
              <a:rPr lang="en-US" sz="3200" dirty="0"/>
              <a:t> new samples that try to confuse the first network.</a:t>
            </a:r>
          </a:p>
          <a:p>
            <a:pPr marL="0" indent="0" algn="ctr">
              <a:buNone/>
            </a:pPr>
            <a:endParaRPr lang="en-US" sz="3200" dirty="0"/>
          </a:p>
          <a:p>
            <a:pPr marL="0" indent="0" algn="ctr">
              <a:buNone/>
            </a:pPr>
            <a:r>
              <a:rPr lang="en-US" sz="3200" dirty="0"/>
              <a:t>Don not get crazy with the network size: </a:t>
            </a:r>
            <a:r>
              <a:rPr lang="en-US" sz="3200" u="sng" dirty="0"/>
              <a:t>use a smaller network</a:t>
            </a:r>
            <a:r>
              <a:rPr lang="en-US" sz="3200" dirty="0"/>
              <a: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68</a:t>
            </a:fld>
            <a:endParaRPr lang="nl-NL" altLang="nl-NL"/>
          </a:p>
        </p:txBody>
      </p:sp>
    </p:spTree>
    <p:extLst>
      <p:ext uri="{BB962C8B-B14F-4D97-AF65-F5344CB8AC3E}">
        <p14:creationId xmlns:p14="http://schemas.microsoft.com/office/powerpoint/2010/main" val="57047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Practical considerations</a:t>
            </a:r>
            <a:br>
              <a:rPr lang="en-US" dirty="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4857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ctr">
                <a:normAutofit/>
              </a:bodyPr>
              <a:lstStyle/>
              <a:p>
                <a:pPr marL="0" indent="0" algn="ctr">
                  <a:buNone/>
                </a:pPr>
                <a:r>
                  <a:rPr lang="en-US" sz="2800" dirty="0"/>
                  <a:t>Note that </a:t>
                </a:r>
                <a14:m>
                  <m:oMath xmlns:m="http://schemas.openxmlformats.org/officeDocument/2006/math">
                    <m:r>
                      <a:rPr lang="en-US" sz="2800" i="1">
                        <a:latin typeface="Cambria Math" charset="0"/>
                      </a:rPr>
                      <m:t>𝑝</m:t>
                    </m:r>
                    <m:d>
                      <m:dPr>
                        <m:ctrlPr>
                          <a:rPr lang="en-US" sz="2800" i="1">
                            <a:latin typeface="Cambria Math" panose="02040503050406030204" pitchFamily="18" charset="0"/>
                          </a:rPr>
                        </m:ctrlPr>
                      </m:dPr>
                      <m:e>
                        <m:r>
                          <a:rPr lang="en-US" sz="2800" i="1">
                            <a:latin typeface="Cambria Math" charset="0"/>
                          </a:rPr>
                          <m:t>𝑦</m:t>
                        </m:r>
                        <m:r>
                          <a:rPr lang="en-US" sz="2800" b="0" i="1" smtClean="0">
                            <a:latin typeface="Cambria Math" charset="0"/>
                          </a:rPr>
                          <m:t>=1</m:t>
                        </m:r>
                      </m:e>
                      <m:e>
                        <m:r>
                          <a:rPr lang="en-US" sz="2800" b="1">
                            <a:latin typeface="Cambria Math" charset="0"/>
                          </a:rPr>
                          <m:t>𝐱</m:t>
                        </m:r>
                        <m:r>
                          <a:rPr lang="en-US" sz="2800" i="1">
                            <a:latin typeface="Cambria Math" charset="0"/>
                          </a:rPr>
                          <m:t>,</m:t>
                        </m:r>
                        <m:r>
                          <a:rPr lang="en-US" sz="2800" b="1">
                            <a:latin typeface="Cambria Math" charset="0"/>
                            <a:ea typeface="Cambria Math" charset="0"/>
                            <a:cs typeface="Cambria Math" charset="0"/>
                          </a:rPr>
                          <m:t>𝛉</m:t>
                        </m:r>
                      </m:e>
                    </m:d>
                    <m:r>
                      <a:rPr lang="en-US" sz="2800" b="1"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1</m:t>
                    </m:r>
                    <m:r>
                      <a:rPr lang="en-US" sz="2800" b="1" i="1" smtClean="0">
                        <a:latin typeface="Cambria Math" charset="0"/>
                        <a:ea typeface="Cambria Math" charset="0"/>
                        <a:cs typeface="Cambria Math" charset="0"/>
                      </a:rPr>
                      <m:t>−</m:t>
                    </m:r>
                    <m:r>
                      <a:rPr lang="en-US" sz="2800" i="1">
                        <a:latin typeface="Cambria Math" charset="0"/>
                      </a:rPr>
                      <m:t>𝑝</m:t>
                    </m:r>
                    <m:d>
                      <m:dPr>
                        <m:ctrlPr>
                          <a:rPr lang="en-US" sz="2800" i="1">
                            <a:latin typeface="Cambria Math" panose="02040503050406030204" pitchFamily="18" charset="0"/>
                          </a:rPr>
                        </m:ctrlPr>
                      </m:dPr>
                      <m:e>
                        <m:r>
                          <a:rPr lang="en-US" sz="2800" i="1">
                            <a:latin typeface="Cambria Math" charset="0"/>
                          </a:rPr>
                          <m:t>𝑦</m:t>
                        </m:r>
                        <m:r>
                          <a:rPr lang="en-US" sz="2800" b="0" i="1" smtClean="0">
                            <a:latin typeface="Cambria Math" charset="0"/>
                          </a:rPr>
                          <m:t>=0</m:t>
                        </m:r>
                      </m:e>
                      <m:e>
                        <m:r>
                          <a:rPr lang="en-US" sz="2800" b="1">
                            <a:latin typeface="Cambria Math" charset="0"/>
                          </a:rPr>
                          <m:t>𝐱</m:t>
                        </m:r>
                        <m:r>
                          <a:rPr lang="en-US" sz="2800" i="1">
                            <a:latin typeface="Cambria Math" charset="0"/>
                          </a:rPr>
                          <m:t>,</m:t>
                        </m:r>
                        <m:r>
                          <a:rPr lang="en-US" sz="2800" b="1">
                            <a:latin typeface="Cambria Math" charset="0"/>
                            <a:ea typeface="Cambria Math" charset="0"/>
                            <a:cs typeface="Cambria Math" charset="0"/>
                          </a:rPr>
                          <m:t>𝛉</m:t>
                        </m:r>
                      </m:e>
                    </m:d>
                  </m:oMath>
                </a14:m>
                <a:r>
                  <a:rPr lang="en-US" sz="2800" dirty="0"/>
                  <a:t>.</a:t>
                </a:r>
              </a:p>
              <a:p>
                <a:pPr marL="0" indent="0" algn="ctr">
                  <a:buNone/>
                </a:pPr>
                <a:endParaRPr lang="en-US" sz="2800" dirty="0"/>
              </a:p>
              <a:p>
                <a:pPr marL="0" indent="0" algn="ctr">
                  <a:buNone/>
                </a:pPr>
                <a:r>
                  <a:rPr lang="en-US" sz="2800" dirty="0"/>
                  <a:t>It is sufficient to define only </a:t>
                </a:r>
                <a14:m>
                  <m:oMath xmlns:m="http://schemas.openxmlformats.org/officeDocument/2006/math">
                    <m:r>
                      <a:rPr lang="en-US" sz="2800" i="1">
                        <a:latin typeface="Cambria Math" charset="0"/>
                      </a:rPr>
                      <m:t>𝑝</m:t>
                    </m:r>
                    <m:d>
                      <m:dPr>
                        <m:ctrlPr>
                          <a:rPr lang="en-US" sz="2800" i="1">
                            <a:latin typeface="Cambria Math" panose="02040503050406030204" pitchFamily="18" charset="0"/>
                          </a:rPr>
                        </m:ctrlPr>
                      </m:dPr>
                      <m:e>
                        <m:r>
                          <a:rPr lang="en-US" sz="2800" i="1">
                            <a:latin typeface="Cambria Math" charset="0"/>
                          </a:rPr>
                          <m:t>𝑦</m:t>
                        </m:r>
                        <m:r>
                          <a:rPr lang="en-US" sz="2800" i="1">
                            <a:latin typeface="Cambria Math" charset="0"/>
                          </a:rPr>
                          <m:t>=1</m:t>
                        </m:r>
                      </m:e>
                      <m:e>
                        <m:r>
                          <a:rPr lang="en-US" sz="2800" b="1">
                            <a:latin typeface="Cambria Math" charset="0"/>
                          </a:rPr>
                          <m:t>𝐱</m:t>
                        </m:r>
                        <m:r>
                          <a:rPr lang="en-US" sz="2800" i="1">
                            <a:latin typeface="Cambria Math" charset="0"/>
                          </a:rPr>
                          <m:t>,</m:t>
                        </m:r>
                        <m:r>
                          <a:rPr lang="en-US" sz="2800" b="1">
                            <a:latin typeface="Cambria Math" charset="0"/>
                            <a:ea typeface="Cambria Math" charset="0"/>
                            <a:cs typeface="Cambria Math" charset="0"/>
                          </a:rPr>
                          <m:t>𝛉</m:t>
                        </m:r>
                      </m:e>
                    </m:d>
                  </m:oMath>
                </a14:m>
                <a:r>
                  <a:rPr lang="en-US" sz="2800" dirty="0"/>
                  <a:t>.</a:t>
                </a:r>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2"/>
                <a:stretch>
                  <a:fillRect/>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a:t>
            </a:fld>
            <a:endParaRPr lang="nl-NL" altLang="nl-NL"/>
          </a:p>
        </p:txBody>
      </p:sp>
    </p:spTree>
    <p:extLst>
      <p:ext uri="{BB962C8B-B14F-4D97-AF65-F5344CB8AC3E}">
        <p14:creationId xmlns:p14="http://schemas.microsoft.com/office/powerpoint/2010/main" val="697475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The training of deep learning models is highly dependent on the initialization.</a:t>
            </a:r>
          </a:p>
          <a:p>
            <a:pPr marL="0" indent="0" algn="ctr">
              <a:buNone/>
            </a:pPr>
            <a:endParaRPr lang="en-US" sz="3200" dirty="0"/>
          </a:p>
          <a:p>
            <a:pPr marL="0" indent="0" algn="ctr">
              <a:buNone/>
            </a:pPr>
            <a:r>
              <a:rPr lang="en-US" sz="3200" dirty="0"/>
              <a:t>Different initializations can result in different generalization performances (even with comparable loss on the training set).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70</a:t>
            </a:fld>
            <a:endParaRPr lang="nl-NL" altLang="nl-NL"/>
          </a:p>
        </p:txBody>
      </p:sp>
    </p:spTree>
    <p:extLst>
      <p:ext uri="{BB962C8B-B14F-4D97-AF65-F5344CB8AC3E}">
        <p14:creationId xmlns:p14="http://schemas.microsoft.com/office/powerpoint/2010/main" val="771467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200" dirty="0"/>
              <a:t>Weight (parameter) initialization:</a:t>
            </a:r>
          </a:p>
          <a:p>
            <a:pPr marL="0" indent="0" algn="ctr">
              <a:buNone/>
            </a:pPr>
            <a:endParaRPr lang="en-US" sz="3200" dirty="0"/>
          </a:p>
          <a:p>
            <a:pPr marL="0" indent="0" algn="ctr">
              <a:buNone/>
            </a:pPr>
            <a:r>
              <a:rPr lang="en-US" sz="3200" dirty="0"/>
              <a:t>Almost always initialized with small random numbers drawn from Gaussian or uniform distribution.</a:t>
            </a:r>
          </a:p>
          <a:p>
            <a:pPr marL="0" indent="0" algn="ctr">
              <a:buNone/>
            </a:pPr>
            <a:endParaRPr lang="en-US" sz="3200" dirty="0"/>
          </a:p>
          <a:p>
            <a:pPr marL="0" indent="0" algn="ctr">
              <a:buNone/>
            </a:pPr>
            <a:r>
              <a:rPr lang="en-US" sz="3200" dirty="0"/>
              <a:t>Two sets of weights in the same layer should not be initialized with the same random values. </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71</a:t>
            </a:fld>
            <a:endParaRPr lang="nl-NL" altLang="nl-NL"/>
          </a:p>
        </p:txBody>
      </p:sp>
    </p:spTree>
    <p:extLst>
      <p:ext uri="{BB962C8B-B14F-4D97-AF65-F5344CB8AC3E}">
        <p14:creationId xmlns:p14="http://schemas.microsoft.com/office/powerpoint/2010/main" val="1111221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There are some heuristics about choosing the scale of the initial values of the weights: Xavier (or </a:t>
            </a:r>
            <a:r>
              <a:rPr lang="en-US" sz="3200" dirty="0" err="1"/>
              <a:t>Glorot</a:t>
            </a:r>
            <a:r>
              <a:rPr lang="en-US" sz="3200" dirty="0"/>
              <a:t>) initialization.</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72</a:t>
            </a:fld>
            <a:endParaRPr lang="nl-NL" altLang="nl-NL"/>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8627" y="3123028"/>
            <a:ext cx="4532233" cy="2715064"/>
          </a:xfrm>
          <a:prstGeom prst="rect">
            <a:avLst/>
          </a:prstGeom>
        </p:spPr>
      </p:pic>
      <p:sp>
        <p:nvSpPr>
          <p:cNvPr id="7" name="Rectangle 6"/>
          <p:cNvSpPr/>
          <p:nvPr/>
        </p:nvSpPr>
        <p:spPr>
          <a:xfrm>
            <a:off x="2828762" y="5711637"/>
            <a:ext cx="1079847" cy="369332"/>
          </a:xfrm>
          <a:prstGeom prst="rect">
            <a:avLst/>
          </a:prstGeom>
        </p:spPr>
        <p:txBody>
          <a:bodyPr wrap="none">
            <a:spAutoFit/>
          </a:bodyPr>
          <a:lstStyle/>
          <a:p>
            <a:r>
              <a:rPr lang="en-US" b="1">
                <a:solidFill>
                  <a:srgbClr val="000000"/>
                </a:solidFill>
              </a:rPr>
              <a:t>“fan out”</a:t>
            </a:r>
            <a:endParaRPr lang="en-US" b="1" dirty="0">
              <a:solidFill>
                <a:srgbClr val="000000"/>
              </a:solidFill>
            </a:endParaRPr>
          </a:p>
        </p:txBody>
      </p:sp>
      <p:sp>
        <p:nvSpPr>
          <p:cNvPr id="8" name="Rectangle 7"/>
          <p:cNvSpPr/>
          <p:nvPr/>
        </p:nvSpPr>
        <p:spPr>
          <a:xfrm>
            <a:off x="5189790" y="5709290"/>
            <a:ext cx="926344" cy="369332"/>
          </a:xfrm>
          <a:prstGeom prst="rect">
            <a:avLst/>
          </a:prstGeom>
        </p:spPr>
        <p:txBody>
          <a:bodyPr wrap="none">
            <a:spAutoFit/>
          </a:bodyPr>
          <a:lstStyle/>
          <a:p>
            <a:r>
              <a:rPr lang="en-US" b="1" dirty="0">
                <a:solidFill>
                  <a:srgbClr val="000000"/>
                </a:solidFill>
              </a:rPr>
              <a:t>“fan in”</a:t>
            </a:r>
          </a:p>
        </p:txBody>
      </p:sp>
    </p:spTree>
    <p:extLst>
      <p:ext uri="{BB962C8B-B14F-4D97-AF65-F5344CB8AC3E}">
        <p14:creationId xmlns:p14="http://schemas.microsoft.com/office/powerpoint/2010/main" val="1516423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with medium confidence">
            <a:extLst>
              <a:ext uri="{FF2B5EF4-FFF2-40B4-BE49-F238E27FC236}">
                <a16:creationId xmlns:a16="http://schemas.microsoft.com/office/drawing/2014/main" id="{14199BDE-2FC7-0142-B0AA-60800668B130}"/>
              </a:ext>
            </a:extLst>
          </p:cNvPr>
          <p:cNvPicPr>
            <a:picLocks noGrp="1" noChangeAspect="1"/>
          </p:cNvPicPr>
          <p:nvPr>
            <p:ph sz="half" idx="2"/>
          </p:nvPr>
        </p:nvPicPr>
        <p:blipFill>
          <a:blip r:embed="rId3"/>
          <a:stretch>
            <a:fillRect/>
          </a:stretch>
        </p:blipFill>
        <p:spPr>
          <a:xfrm>
            <a:off x="1618985" y="1953682"/>
            <a:ext cx="5867400" cy="4191000"/>
          </a:xfrm>
        </p:spPr>
      </p:pic>
      <p:sp>
        <p:nvSpPr>
          <p:cNvPr id="3" name="Subtitle 2">
            <a:extLst>
              <a:ext uri="{FF2B5EF4-FFF2-40B4-BE49-F238E27FC236}">
                <a16:creationId xmlns:a16="http://schemas.microsoft.com/office/drawing/2014/main" id="{EC7D7DA6-74E4-1A48-AE15-34C65B6C290A}"/>
              </a:ext>
            </a:extLst>
          </p:cNvPr>
          <p:cNvSpPr>
            <a:spLocks noGrp="1"/>
          </p:cNvSpPr>
          <p:nvPr>
            <p:ph type="subTitle" idx="1"/>
          </p:nvPr>
        </p:nvSpPr>
        <p:spPr>
          <a:xfrm>
            <a:off x="597209" y="6472939"/>
            <a:ext cx="6241476" cy="281874"/>
          </a:xfrm>
        </p:spPr>
        <p:txBody>
          <a:bodyPr>
            <a:normAutofit fontScale="70000" lnSpcReduction="20000"/>
          </a:bodyPr>
          <a:lstStyle/>
          <a:p>
            <a:r>
              <a:rPr lang="en-GB" sz="2000" dirty="0"/>
              <a:t>https://</a:t>
            </a:r>
            <a:r>
              <a:rPr lang="en-GB" sz="2000" dirty="0" err="1"/>
              <a:t>arxiv.org</a:t>
            </a:r>
            <a:r>
              <a:rPr lang="en-GB" sz="2000" dirty="0"/>
              <a:t>/abs/1502.03167</a:t>
            </a:r>
            <a:endParaRPr lang="en-NL" dirty="0"/>
          </a:p>
        </p:txBody>
      </p:sp>
      <p:sp>
        <p:nvSpPr>
          <p:cNvPr id="4" name="Slide Number Placeholder 3">
            <a:extLst>
              <a:ext uri="{FF2B5EF4-FFF2-40B4-BE49-F238E27FC236}">
                <a16:creationId xmlns:a16="http://schemas.microsoft.com/office/drawing/2014/main" id="{9C17EA7A-C105-BC42-B782-05693DAD0F22}"/>
              </a:ext>
            </a:extLst>
          </p:cNvPr>
          <p:cNvSpPr>
            <a:spLocks noGrp="1"/>
          </p:cNvSpPr>
          <p:nvPr>
            <p:ph type="sldNum" sz="quarter" idx="10"/>
          </p:nvPr>
        </p:nvSpPr>
        <p:spPr/>
        <p:txBody>
          <a:bodyPr/>
          <a:lstStyle/>
          <a:p>
            <a:pPr>
              <a:defRPr/>
            </a:pPr>
            <a:fld id="{B0B43513-D02F-4D41-AB37-CEA7021E9403}" type="slidenum">
              <a:rPr lang="nl-NL" altLang="nl-NL" smtClean="0"/>
              <a:pPr>
                <a:defRPr/>
              </a:pPr>
              <a:t>73</a:t>
            </a:fld>
            <a:endParaRPr lang="nl-NL" altLang="nl-NL"/>
          </a:p>
        </p:txBody>
      </p:sp>
      <p:sp>
        <p:nvSpPr>
          <p:cNvPr id="8" name="TextBox 7">
            <a:extLst>
              <a:ext uri="{FF2B5EF4-FFF2-40B4-BE49-F238E27FC236}">
                <a16:creationId xmlns:a16="http://schemas.microsoft.com/office/drawing/2014/main" id="{04AFD4A9-B41F-844E-9E50-9B80D8A86349}"/>
              </a:ext>
            </a:extLst>
          </p:cNvPr>
          <p:cNvSpPr txBox="1"/>
          <p:nvPr/>
        </p:nvSpPr>
        <p:spPr>
          <a:xfrm>
            <a:off x="2266685" y="1050889"/>
            <a:ext cx="4572000" cy="615553"/>
          </a:xfrm>
          <a:prstGeom prst="rect">
            <a:avLst/>
          </a:prstGeom>
          <a:noFill/>
        </p:spPr>
        <p:txBody>
          <a:bodyPr wrap="square">
            <a:spAutoFit/>
          </a:bodyPr>
          <a:lstStyle/>
          <a:p>
            <a:pPr marL="0" indent="0" algn="ctr">
              <a:buNone/>
            </a:pPr>
            <a:r>
              <a:rPr lang="en-US" sz="3400" dirty="0"/>
              <a:t>Batch normalization</a:t>
            </a:r>
          </a:p>
        </p:txBody>
      </p:sp>
    </p:spTree>
    <p:extLst>
      <p:ext uri="{BB962C8B-B14F-4D97-AF65-F5344CB8AC3E}">
        <p14:creationId xmlns:p14="http://schemas.microsoft.com/office/powerpoint/2010/main" val="2536252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The training and validation loss curves should be monitored during the training process:</a:t>
            </a:r>
          </a:p>
        </p:txBody>
      </p:sp>
      <p:sp>
        <p:nvSpPr>
          <p:cNvPr id="3" name="Subtitle 2"/>
          <p:cNvSpPr>
            <a:spLocks noGrp="1"/>
          </p:cNvSpPr>
          <p:nvPr>
            <p:ph type="subTitle" idx="1"/>
          </p:nvPr>
        </p:nvSpPr>
        <p:spPr/>
        <p:txBody>
          <a:bodyPr>
            <a:normAutofit fontScale="92500"/>
          </a:bodyPr>
          <a:lstStyle/>
          <a:p>
            <a:r>
              <a:rPr lang="en-US" dirty="0"/>
              <a:t>Figure from </a:t>
            </a:r>
            <a:r>
              <a:rPr lang="en-US" dirty="0" err="1"/>
              <a:t>deeplearning.net</a:t>
            </a:r>
            <a:endParaRPr lang="en-US" dirty="0"/>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74</a:t>
            </a:fld>
            <a:endParaRPr lang="nl-NL" altLang="nl-NL"/>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88679" y="2771335"/>
            <a:ext cx="3956042" cy="3474723"/>
          </a:xfrm>
          <a:prstGeom prst="rect">
            <a:avLst/>
          </a:prstGeom>
        </p:spPr>
      </p:pic>
    </p:spTree>
    <p:extLst>
      <p:ext uri="{BB962C8B-B14F-4D97-AF65-F5344CB8AC3E}">
        <p14:creationId xmlns:p14="http://schemas.microsoft.com/office/powerpoint/2010/main" val="3987508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Real life loss curves: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75</a:t>
            </a:fld>
            <a:endParaRPr lang="nl-NL" altLang="nl-NL"/>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8268" y="1986475"/>
            <a:ext cx="5429250" cy="4019550"/>
          </a:xfrm>
          <a:prstGeom prst="rect">
            <a:avLst/>
          </a:prstGeom>
        </p:spPr>
      </p:pic>
    </p:spTree>
    <p:extLst>
      <p:ext uri="{BB962C8B-B14F-4D97-AF65-F5344CB8AC3E}">
        <p14:creationId xmlns:p14="http://schemas.microsoft.com/office/powerpoint/2010/main" val="21735983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a:bodyPr>
          <a:lstStyle/>
          <a:p>
            <a:pPr marL="0" indent="0" algn="ctr">
              <a:buNone/>
            </a:pPr>
            <a:r>
              <a:rPr lang="en-US" sz="3200" dirty="0"/>
              <a:t>The appearance of the weights (convolution kernels) can be indicative of a problem:</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76</a:t>
            </a:fld>
            <a:endParaRPr lang="nl-NL" altLang="nl-NL"/>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0870" y="2438405"/>
            <a:ext cx="2984500" cy="3009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45929" y="2434296"/>
            <a:ext cx="2997200" cy="2971800"/>
          </a:xfrm>
          <a:prstGeom prst="rect">
            <a:avLst/>
          </a:prstGeom>
        </p:spPr>
      </p:pic>
      <p:sp>
        <p:nvSpPr>
          <p:cNvPr id="9" name="Rectangle 8"/>
          <p:cNvSpPr/>
          <p:nvPr/>
        </p:nvSpPr>
        <p:spPr>
          <a:xfrm>
            <a:off x="1300871" y="5492976"/>
            <a:ext cx="2984500" cy="646331"/>
          </a:xfrm>
          <a:prstGeom prst="rect">
            <a:avLst/>
          </a:prstGeom>
        </p:spPr>
        <p:txBody>
          <a:bodyPr wrap="square">
            <a:spAutoFit/>
          </a:bodyPr>
          <a:lstStyle/>
          <a:p>
            <a:pPr algn="ctr"/>
            <a:r>
              <a:rPr lang="en-US" dirty="0">
                <a:solidFill>
                  <a:srgbClr val="000000"/>
                </a:solidFill>
              </a:rPr>
              <a:t>Noisy kernels. </a:t>
            </a:r>
          </a:p>
          <a:p>
            <a:pPr algn="ctr"/>
            <a:r>
              <a:rPr lang="en-US" dirty="0">
                <a:solidFill>
                  <a:srgbClr val="000000"/>
                </a:solidFill>
              </a:rPr>
              <a:t>Something went/is wrong.</a:t>
            </a:r>
          </a:p>
        </p:txBody>
      </p:sp>
      <p:sp>
        <p:nvSpPr>
          <p:cNvPr id="10" name="Rectangle 9"/>
          <p:cNvSpPr/>
          <p:nvPr/>
        </p:nvSpPr>
        <p:spPr>
          <a:xfrm>
            <a:off x="4857653" y="5490628"/>
            <a:ext cx="2984500" cy="646331"/>
          </a:xfrm>
          <a:prstGeom prst="rect">
            <a:avLst/>
          </a:prstGeom>
        </p:spPr>
        <p:txBody>
          <a:bodyPr wrap="square">
            <a:spAutoFit/>
          </a:bodyPr>
          <a:lstStyle/>
          <a:p>
            <a:pPr algn="ctr"/>
            <a:r>
              <a:rPr lang="en-US" dirty="0">
                <a:solidFill>
                  <a:srgbClr val="000000"/>
                </a:solidFill>
              </a:rPr>
              <a:t>Regular kernels</a:t>
            </a:r>
            <a:r>
              <a:rPr lang="en-US">
                <a:solidFill>
                  <a:srgbClr val="000000"/>
                </a:solidFill>
              </a:rPr>
              <a:t>. </a:t>
            </a:r>
            <a:endParaRPr lang="en-US" dirty="0">
              <a:solidFill>
                <a:srgbClr val="000000"/>
              </a:solidFill>
            </a:endParaRPr>
          </a:p>
          <a:p>
            <a:pPr algn="ctr"/>
            <a:endParaRPr lang="en-US" dirty="0">
              <a:solidFill>
                <a:srgbClr val="000000"/>
              </a:solidFill>
            </a:endParaRPr>
          </a:p>
        </p:txBody>
      </p:sp>
    </p:spTree>
    <p:extLst>
      <p:ext uri="{BB962C8B-B14F-4D97-AF65-F5344CB8AC3E}">
        <p14:creationId xmlns:p14="http://schemas.microsoft.com/office/powerpoint/2010/main" val="1349450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t">
            <a:normAutofit fontScale="70000" lnSpcReduction="20000"/>
          </a:bodyPr>
          <a:lstStyle/>
          <a:p>
            <a:pPr marL="0" indent="0" algn="ctr">
              <a:buNone/>
            </a:pPr>
            <a:r>
              <a:rPr lang="en-US" sz="3200" dirty="0"/>
              <a:t>Example workflow:</a:t>
            </a:r>
          </a:p>
          <a:p>
            <a:pPr marL="0" indent="0" algn="ctr">
              <a:buNone/>
            </a:pPr>
            <a:endParaRPr lang="en-US" sz="3200" dirty="0"/>
          </a:p>
          <a:p>
            <a:pPr marL="514350" indent="-514350">
              <a:buFont typeface="+mj-lt"/>
              <a:buAutoNum type="arabicPeriod"/>
            </a:pPr>
            <a:r>
              <a:rPr lang="en-US" sz="3200" dirty="0"/>
              <a:t>Perform a literature survey to identify network architectures and training procedures for similar problems.</a:t>
            </a:r>
          </a:p>
          <a:p>
            <a:pPr marL="514350" indent="-514350">
              <a:buFont typeface="+mj-lt"/>
              <a:buAutoNum type="arabicPeriod"/>
            </a:pPr>
            <a:r>
              <a:rPr lang="en-US" sz="3200" dirty="0"/>
              <a:t>Based on your survey, choose an appropriate network architecture. </a:t>
            </a:r>
          </a:p>
          <a:p>
            <a:pPr marL="514350" indent="-514350">
              <a:buFont typeface="+mj-lt"/>
              <a:buAutoNum type="arabicPeriod"/>
            </a:pPr>
            <a:r>
              <a:rPr lang="en-US" sz="3200" dirty="0"/>
              <a:t>Implement network and train a model. Constantly monitor the training process (training and validation loss, and filter appearances).</a:t>
            </a:r>
          </a:p>
          <a:p>
            <a:pPr marL="514350" indent="-514350">
              <a:buFont typeface="+mj-lt"/>
              <a:buAutoNum type="arabicPeriod"/>
            </a:pPr>
            <a:r>
              <a:rPr lang="en-US" sz="3200" dirty="0"/>
              <a:t>If needed, employ a regularization strategy (L</a:t>
            </a:r>
            <a:r>
              <a:rPr lang="en-US" sz="3200" baseline="-25000" dirty="0"/>
              <a:t>2</a:t>
            </a:r>
            <a:r>
              <a:rPr lang="en-US" sz="3200" dirty="0"/>
              <a:t>, dropout, data augmentation) that will improve the generalization. Sometimes a modification of the network architecture will be needed (e.g. change the network size).</a:t>
            </a:r>
          </a:p>
          <a:p>
            <a:pPr marL="514350" indent="-514350">
              <a:buFont typeface="+mj-lt"/>
              <a:buAutoNum type="arabicPeriod"/>
            </a:pPr>
            <a:r>
              <a:rPr lang="en-US" sz="3200" dirty="0"/>
              <a:t>If you are content with how the training process went, evaluate on the testing set (do this at the very end).</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77</a:t>
            </a:fld>
            <a:endParaRPr lang="nl-NL" altLang="nl-NL"/>
          </a:p>
        </p:txBody>
      </p:sp>
    </p:spTree>
    <p:extLst>
      <p:ext uri="{BB962C8B-B14F-4D97-AF65-F5344CB8AC3E}">
        <p14:creationId xmlns:p14="http://schemas.microsoft.com/office/powerpoint/2010/main" val="23986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369412-9046-7E49-A973-0FE2286AD02F}"/>
              </a:ext>
            </a:extLst>
          </p:cNvPr>
          <p:cNvSpPr>
            <a:spLocks noGrp="1"/>
          </p:cNvSpPr>
          <p:nvPr>
            <p:ph sz="half" idx="2"/>
          </p:nvPr>
        </p:nvSpPr>
        <p:spPr/>
        <p:txBody>
          <a:bodyPr>
            <a:normAutofit fontScale="70000" lnSpcReduction="20000"/>
          </a:bodyPr>
          <a:lstStyle/>
          <a:p>
            <a:pPr marL="0" indent="0">
              <a:buNone/>
            </a:pPr>
            <a:endParaRPr lang="en-GB" dirty="0"/>
          </a:p>
          <a:p>
            <a:pPr marL="0" indent="0">
              <a:buNone/>
            </a:pPr>
            <a:r>
              <a:rPr lang="en-GB" sz="2600" dirty="0"/>
              <a:t>Andrej </a:t>
            </a:r>
            <a:r>
              <a:rPr lang="en-GB" sz="2600" dirty="0" err="1"/>
              <a:t>Karpathy’s</a:t>
            </a:r>
            <a:r>
              <a:rPr lang="en-GB" sz="2600" dirty="0"/>
              <a:t> recipe for training neural networks</a:t>
            </a:r>
          </a:p>
          <a:p>
            <a:pPr marL="0" indent="0">
              <a:buNone/>
            </a:pPr>
            <a:endParaRPr lang="en-GB" dirty="0"/>
          </a:p>
          <a:p>
            <a:pPr marL="0" indent="0">
              <a:buNone/>
            </a:pPr>
            <a:r>
              <a:rPr lang="en-GB" b="1" dirty="0"/>
              <a:t>Observations:</a:t>
            </a:r>
          </a:p>
          <a:p>
            <a:pPr marL="0" indent="0">
              <a:buNone/>
            </a:pPr>
            <a:endParaRPr lang="en-GB" dirty="0"/>
          </a:p>
          <a:p>
            <a:pPr marL="0" indent="0">
              <a:buNone/>
            </a:pPr>
            <a:r>
              <a:rPr lang="en-GB" dirty="0"/>
              <a:t>1. Neural net training is a leaky abstraction (do not consider them “plug and play”)</a:t>
            </a:r>
          </a:p>
          <a:p>
            <a:pPr marL="0" indent="0">
              <a:buNone/>
            </a:pPr>
            <a:br>
              <a:rPr lang="en-GB" dirty="0"/>
            </a:br>
            <a:r>
              <a:rPr lang="en-GB" dirty="0"/>
              <a:t>2. Neural net training fails silently (you will not get an error message, even for an obvious mistake)</a:t>
            </a:r>
          </a:p>
          <a:p>
            <a:pPr marL="0" indent="0">
              <a:buNone/>
            </a:pPr>
            <a:br>
              <a:rPr lang="en-GB" dirty="0"/>
            </a:br>
            <a:endParaRPr lang="en-GB" dirty="0"/>
          </a:p>
          <a:p>
            <a:pPr marL="0" indent="0">
              <a:buNone/>
            </a:pPr>
            <a:r>
              <a:rPr lang="en-GB" b="1" dirty="0"/>
              <a:t>The recipe:</a:t>
            </a:r>
          </a:p>
          <a:p>
            <a:pPr marL="0" indent="0">
              <a:buNone/>
            </a:pPr>
            <a:endParaRPr lang="en-GB" dirty="0"/>
          </a:p>
          <a:p>
            <a:pPr marL="0" indent="0">
              <a:buNone/>
            </a:pPr>
            <a:r>
              <a:rPr lang="en-GB" dirty="0"/>
              <a:t>1. Become one with the data</a:t>
            </a:r>
          </a:p>
          <a:p>
            <a:pPr marL="0" indent="0">
              <a:buNone/>
            </a:pPr>
            <a:br>
              <a:rPr lang="en-GB" dirty="0"/>
            </a:br>
            <a:r>
              <a:rPr lang="en-GB" dirty="0"/>
              <a:t>2. Set up the end-to-end training/evaluation skeleton + get dumb baselines</a:t>
            </a:r>
          </a:p>
          <a:p>
            <a:pPr marL="0" indent="0">
              <a:buNone/>
            </a:pPr>
            <a:br>
              <a:rPr lang="en-GB" dirty="0"/>
            </a:br>
            <a:r>
              <a:rPr lang="en-GB" dirty="0"/>
              <a:t>3. Overfit (!)</a:t>
            </a:r>
          </a:p>
          <a:p>
            <a:pPr marL="0" indent="0">
              <a:buNone/>
            </a:pPr>
            <a:endParaRPr lang="en-GB" dirty="0"/>
          </a:p>
          <a:p>
            <a:pPr marL="0" indent="0">
              <a:buNone/>
            </a:pPr>
            <a:r>
              <a:rPr lang="en-GB" dirty="0"/>
              <a:t>4. Regularize</a:t>
            </a:r>
          </a:p>
          <a:p>
            <a:pPr marL="0" indent="0">
              <a:buNone/>
            </a:pPr>
            <a:endParaRPr lang="en-GB" dirty="0"/>
          </a:p>
          <a:p>
            <a:pPr marL="0" indent="0">
              <a:buNone/>
            </a:pPr>
            <a:r>
              <a:rPr lang="en-GB" dirty="0"/>
              <a:t>5. Tune</a:t>
            </a:r>
          </a:p>
          <a:p>
            <a:pPr marL="0" indent="0">
              <a:buNone/>
            </a:pPr>
            <a:endParaRPr lang="en-GB" dirty="0"/>
          </a:p>
          <a:p>
            <a:pPr marL="0" indent="0">
              <a:buNone/>
            </a:pPr>
            <a:r>
              <a:rPr lang="en-GB" dirty="0"/>
              <a:t>6. Squeeze out the juice</a:t>
            </a:r>
          </a:p>
        </p:txBody>
      </p:sp>
      <p:sp>
        <p:nvSpPr>
          <p:cNvPr id="3" name="Subtitle 2">
            <a:extLst>
              <a:ext uri="{FF2B5EF4-FFF2-40B4-BE49-F238E27FC236}">
                <a16:creationId xmlns:a16="http://schemas.microsoft.com/office/drawing/2014/main" id="{51713CAF-7343-7B4E-988A-4725DF5954A6}"/>
              </a:ext>
            </a:extLst>
          </p:cNvPr>
          <p:cNvSpPr>
            <a:spLocks noGrp="1"/>
          </p:cNvSpPr>
          <p:nvPr>
            <p:ph type="subTitle" idx="1"/>
          </p:nvPr>
        </p:nvSpPr>
        <p:spPr>
          <a:xfrm>
            <a:off x="597209" y="6472938"/>
            <a:ext cx="2992658" cy="385062"/>
          </a:xfrm>
        </p:spPr>
        <p:txBody>
          <a:bodyPr>
            <a:normAutofit/>
          </a:bodyPr>
          <a:lstStyle/>
          <a:p>
            <a:r>
              <a:rPr lang="en-US" dirty="0"/>
              <a:t>http://</a:t>
            </a:r>
            <a:r>
              <a:rPr lang="en-US" dirty="0" err="1"/>
              <a:t>karpathy.github.io</a:t>
            </a:r>
            <a:r>
              <a:rPr lang="en-US" dirty="0"/>
              <a:t>/2019/04/25/recipe/</a:t>
            </a:r>
          </a:p>
          <a:p>
            <a:endParaRPr lang="en-NL" dirty="0"/>
          </a:p>
        </p:txBody>
      </p:sp>
      <p:sp>
        <p:nvSpPr>
          <p:cNvPr id="4" name="Slide Number Placeholder 3">
            <a:extLst>
              <a:ext uri="{FF2B5EF4-FFF2-40B4-BE49-F238E27FC236}">
                <a16:creationId xmlns:a16="http://schemas.microsoft.com/office/drawing/2014/main" id="{5E7B0FF2-D261-C045-B417-0CE5A26C36FB}"/>
              </a:ext>
            </a:extLst>
          </p:cNvPr>
          <p:cNvSpPr>
            <a:spLocks noGrp="1"/>
          </p:cNvSpPr>
          <p:nvPr>
            <p:ph type="sldNum" sz="quarter" idx="10"/>
          </p:nvPr>
        </p:nvSpPr>
        <p:spPr/>
        <p:txBody>
          <a:bodyPr/>
          <a:lstStyle/>
          <a:p>
            <a:pPr>
              <a:defRPr/>
            </a:pPr>
            <a:fld id="{B0B43513-D02F-4D41-AB37-CEA7021E9403}" type="slidenum">
              <a:rPr lang="nl-NL" altLang="nl-NL" smtClean="0"/>
              <a:pPr>
                <a:defRPr/>
              </a:pPr>
              <a:t>78</a:t>
            </a:fld>
            <a:endParaRPr lang="nl-NL" altLang="nl-NL"/>
          </a:p>
        </p:txBody>
      </p:sp>
    </p:spTree>
    <p:extLst>
      <p:ext uri="{BB962C8B-B14F-4D97-AF65-F5344CB8AC3E}">
        <p14:creationId xmlns:p14="http://schemas.microsoft.com/office/powerpoint/2010/main" val="35660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U-Net architecture</a:t>
            </a:r>
          </a:p>
        </p:txBody>
      </p:sp>
      <p:sp>
        <p:nvSpPr>
          <p:cNvPr id="3" name="Subtitle 2"/>
          <p:cNvSpPr>
            <a:spLocks noGrp="1"/>
          </p:cNvSpPr>
          <p:nvPr>
            <p:ph type="subTitle" idx="1"/>
          </p:nvPr>
        </p:nvSpPr>
        <p:spPr/>
        <p:txBody>
          <a:bodyPr/>
          <a:lstStyle/>
          <a:p>
            <a:r>
              <a:rPr lang="en-US" dirty="0"/>
              <a:t>17000 citations in Google Scholar and counting…</a:t>
            </a:r>
          </a:p>
        </p:txBody>
      </p:sp>
    </p:spTree>
    <p:extLst>
      <p:ext uri="{BB962C8B-B14F-4D97-AF65-F5344CB8AC3E}">
        <p14:creationId xmlns:p14="http://schemas.microsoft.com/office/powerpoint/2010/main" val="280425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2"/>
              </p:nvPr>
            </p:nvSpPr>
            <p:spPr/>
            <p:txBody>
              <a:bodyPr anchor="t">
                <a:normAutofit/>
              </a:bodyPr>
              <a:lstStyle/>
              <a:p>
                <a:pPr marL="0" indent="0" algn="ctr">
                  <a:buNone/>
                </a:pPr>
                <a:r>
                  <a:rPr lang="en-US" sz="2800" dirty="0"/>
                  <a:t>We can choose:</a:t>
                </a:r>
                <a:endParaRPr lang="en-US" sz="2800" i="1" dirty="0">
                  <a:latin typeface="Cambria Math" charset="0"/>
                </a:endParaRPr>
              </a:p>
              <a:p>
                <a:pPr marL="0" indent="0" algn="ctr">
                  <a:buNone/>
                </a:pPr>
                <a14:m>
                  <m:oMath xmlns:m="http://schemas.openxmlformats.org/officeDocument/2006/math">
                    <m:r>
                      <a:rPr lang="en-US" sz="2800" i="1" smtClean="0">
                        <a:latin typeface="Cambria Math" charset="0"/>
                      </a:rPr>
                      <m:t>𝑝</m:t>
                    </m:r>
                    <m:d>
                      <m:dPr>
                        <m:ctrlPr>
                          <a:rPr lang="en-US" sz="2800" i="1">
                            <a:latin typeface="Cambria Math" panose="02040503050406030204" pitchFamily="18" charset="0"/>
                          </a:rPr>
                        </m:ctrlPr>
                      </m:dPr>
                      <m:e>
                        <m:r>
                          <a:rPr lang="en-US" sz="2800" i="1">
                            <a:latin typeface="Cambria Math" charset="0"/>
                          </a:rPr>
                          <m:t>𝑦</m:t>
                        </m:r>
                        <m:r>
                          <a:rPr lang="en-US" sz="2800" b="0" i="1" smtClean="0">
                            <a:latin typeface="Cambria Math" charset="0"/>
                          </a:rPr>
                          <m:t>=1</m:t>
                        </m:r>
                      </m:e>
                      <m:e>
                        <m:r>
                          <a:rPr lang="en-US" sz="2800" b="1">
                            <a:latin typeface="Cambria Math" charset="0"/>
                          </a:rPr>
                          <m:t>𝐱</m:t>
                        </m:r>
                        <m:r>
                          <a:rPr lang="en-US" sz="2800" i="1">
                            <a:latin typeface="Cambria Math" charset="0"/>
                          </a:rPr>
                          <m:t>,</m:t>
                        </m:r>
                        <m:r>
                          <a:rPr lang="en-US" sz="2800" b="1">
                            <a:latin typeface="Cambria Math" charset="0"/>
                            <a:ea typeface="Cambria Math" charset="0"/>
                            <a:cs typeface="Cambria Math" charset="0"/>
                          </a:rPr>
                          <m:t>𝛉</m:t>
                        </m:r>
                      </m:e>
                    </m:d>
                    <m:r>
                      <a:rPr lang="en-US" sz="2800" b="1" i="1" smtClean="0">
                        <a:latin typeface="Cambria Math" charset="0"/>
                        <a:ea typeface="Cambria Math" charset="0"/>
                        <a:cs typeface="Cambria Math" charset="0"/>
                      </a:rPr>
                      <m:t>=</m:t>
                    </m:r>
                    <m:r>
                      <m:rPr>
                        <m:sty m:val="p"/>
                      </m:rPr>
                      <a:rPr lang="en-US" sz="2800" b="0" i="0" smtClean="0">
                        <a:latin typeface="Cambria Math" charset="0"/>
                        <a:ea typeface="Cambria Math" charset="0"/>
                        <a:cs typeface="Cambria Math" charset="0"/>
                      </a:rPr>
                      <m:t>sigm</m:t>
                    </m:r>
                    <m:r>
                      <a:rPr lang="en-US" sz="2800" b="1" i="1" smtClean="0">
                        <a:latin typeface="Cambria Math" charset="0"/>
                        <a:ea typeface="Cambria Math" charset="0"/>
                        <a:cs typeface="Cambria Math" charset="0"/>
                      </a:rPr>
                      <m:t>(</m:t>
                    </m:r>
                    <m:sSup>
                      <m:sSupPr>
                        <m:ctrlPr>
                          <a:rPr lang="en-US" sz="2800" i="1">
                            <a:latin typeface="Cambria Math" panose="02040503050406030204" pitchFamily="18" charset="0"/>
                          </a:rPr>
                        </m:ctrlPr>
                      </m:sSupPr>
                      <m:e>
                        <m:r>
                          <a:rPr lang="en-US" sz="2800" b="1">
                            <a:latin typeface="Cambria Math" charset="0"/>
                          </a:rPr>
                          <m:t>𝐰</m:t>
                        </m:r>
                      </m:e>
                      <m:sup>
                        <m:r>
                          <m:rPr>
                            <m:sty m:val="p"/>
                          </m:rPr>
                          <a:rPr lang="en-US" sz="2800">
                            <a:latin typeface="Cambria Math" charset="0"/>
                          </a:rPr>
                          <m:t>T</m:t>
                        </m:r>
                      </m:sup>
                    </m:sSup>
                    <m:r>
                      <a:rPr lang="en-US" sz="2800" b="1">
                        <a:latin typeface="Cambria Math" charset="0"/>
                      </a:rPr>
                      <m:t>𝐱</m:t>
                    </m:r>
                  </m:oMath>
                </a14:m>
                <a:r>
                  <a:rPr lang="en-US" sz="2800" dirty="0"/>
                  <a:t>)</a:t>
                </a:r>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blipFill rotWithShape="0">
                <a:blip r:embed="rId2"/>
                <a:stretch>
                  <a:fillRect t="-1174"/>
                </a:stretch>
              </a:blipFill>
            </p:spPr>
            <p:txBody>
              <a:bodyPr/>
              <a:lstStyle/>
              <a:p>
                <a:r>
                  <a:rPr lang="en-US">
                    <a:noFill/>
                  </a:rPr>
                  <a:t> </a:t>
                </a:r>
              </a:p>
            </p:txBody>
          </p:sp>
        </mc:Fallback>
      </mc:AlternateContent>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8</a:t>
            </a:fld>
            <a:endParaRPr lang="nl-NL" altLang="nl-NL"/>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65563" y="2355274"/>
            <a:ext cx="5558882" cy="379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Rectangle 5"/>
              <p:cNvSpPr/>
              <p:nvPr/>
            </p:nvSpPr>
            <p:spPr>
              <a:xfrm>
                <a:off x="4096427" y="5877886"/>
                <a:ext cx="674031"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a:latin typeface="Cambria Math" charset="0"/>
                            </a:rPr>
                            <m:t>𝐰</m:t>
                          </m:r>
                        </m:e>
                        <m:sup>
                          <m:r>
                            <m:rPr>
                              <m:sty m:val="p"/>
                            </m:rPr>
                            <a:rPr lang="en-US">
                              <a:latin typeface="Cambria Math" charset="0"/>
                            </a:rPr>
                            <m:t>T</m:t>
                          </m:r>
                        </m:sup>
                      </m:sSup>
                      <m:r>
                        <a:rPr lang="en-US" b="1">
                          <a:latin typeface="Cambria Math" charset="0"/>
                        </a:rPr>
                        <m:t>𝐱</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096427" y="5877886"/>
                <a:ext cx="674031" cy="37427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rot="16200000">
                <a:off x="978040" y="3996727"/>
                <a:ext cx="1542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r>
                            <a:rPr lang="en-US" b="1">
                              <a:latin typeface="Cambria Math" charset="0"/>
                            </a:rPr>
                            <m:t>𝐱</m:t>
                          </m:r>
                          <m:r>
                            <a:rPr lang="en-US" i="1">
                              <a:latin typeface="Cambria Math" charset="0"/>
                            </a:rPr>
                            <m:t>,</m:t>
                          </m:r>
                          <m:r>
                            <a:rPr lang="en-US" b="1">
                              <a:latin typeface="Cambria Math" charset="0"/>
                              <a:ea typeface="Cambria Math" charset="0"/>
                              <a:cs typeface="Cambria Math" charset="0"/>
                            </a:rPr>
                            <m:t>𝛉</m:t>
                          </m:r>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rot="16200000">
                <a:off x="978040" y="3996727"/>
                <a:ext cx="1542922" cy="369332"/>
              </a:xfrm>
              <a:prstGeom prst="rect">
                <a:avLst/>
              </a:prstGeom>
              <a:blipFill rotWithShape="0">
                <a:blip r:embed="rId5"/>
                <a:stretch>
                  <a:fillRect r="-6667"/>
                </a:stretch>
              </a:blipFill>
            </p:spPr>
            <p:txBody>
              <a:bodyPr/>
              <a:lstStyle/>
              <a:p>
                <a:r>
                  <a:rPr lang="en-US">
                    <a:noFill/>
                  </a:rPr>
                  <a:t> </a:t>
                </a:r>
              </a:p>
            </p:txBody>
          </p:sp>
        </mc:Fallback>
      </mc:AlternateContent>
      <p:sp>
        <p:nvSpPr>
          <p:cNvPr id="8" name="Right Brace 7"/>
          <p:cNvSpPr/>
          <p:nvPr/>
        </p:nvSpPr>
        <p:spPr>
          <a:xfrm>
            <a:off x="6802576" y="2729345"/>
            <a:ext cx="197174" cy="3106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p:cNvSpPr/>
          <p:nvPr/>
        </p:nvSpPr>
        <p:spPr>
          <a:xfrm rot="16200000">
            <a:off x="6235932" y="4174372"/>
            <a:ext cx="1898212" cy="369332"/>
          </a:xfrm>
          <a:prstGeom prst="rect">
            <a:avLst/>
          </a:prstGeom>
        </p:spPr>
        <p:txBody>
          <a:bodyPr wrap="none">
            <a:spAutoFit/>
          </a:bodyPr>
          <a:lstStyle/>
          <a:p>
            <a:r>
              <a:rPr lang="en-US" dirty="0"/>
              <a:t>“squashing effect”</a:t>
            </a:r>
          </a:p>
        </p:txBody>
      </p:sp>
    </p:spTree>
    <p:extLst>
      <p:ext uri="{BB962C8B-B14F-4D97-AF65-F5344CB8AC3E}">
        <p14:creationId xmlns:p14="http://schemas.microsoft.com/office/powerpoint/2010/main" val="15859625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6840CD-35B7-134C-BF01-22B56C4C8BFC}"/>
              </a:ext>
            </a:extLst>
          </p:cNvPr>
          <p:cNvSpPr>
            <a:spLocks noGrp="1"/>
          </p:cNvSpPr>
          <p:nvPr>
            <p:ph type="subTitle" idx="1"/>
          </p:nvPr>
        </p:nvSpPr>
        <p:spPr>
          <a:xfrm>
            <a:off x="597209" y="6472939"/>
            <a:ext cx="2169742" cy="281874"/>
          </a:xfrm>
        </p:spPr>
        <p:txBody>
          <a:bodyPr>
            <a:normAutofit/>
          </a:bodyPr>
          <a:lstStyle/>
          <a:p>
            <a:r>
              <a:rPr lang="en-US" dirty="0"/>
              <a:t>Figure from </a:t>
            </a:r>
            <a:r>
              <a:rPr lang="en-US" dirty="0" err="1"/>
              <a:t>Ciresan</a:t>
            </a:r>
            <a:r>
              <a:rPr lang="en-US" dirty="0"/>
              <a:t> et al. 2013</a:t>
            </a:r>
          </a:p>
        </p:txBody>
      </p:sp>
      <p:sp>
        <p:nvSpPr>
          <p:cNvPr id="4" name="Slide Number Placeholder 3">
            <a:extLst>
              <a:ext uri="{FF2B5EF4-FFF2-40B4-BE49-F238E27FC236}">
                <a16:creationId xmlns:a16="http://schemas.microsoft.com/office/drawing/2014/main" id="{13AA7203-FBB6-7343-92B4-90B624B58D61}"/>
              </a:ext>
            </a:extLst>
          </p:cNvPr>
          <p:cNvSpPr>
            <a:spLocks noGrp="1"/>
          </p:cNvSpPr>
          <p:nvPr>
            <p:ph type="sldNum" sz="quarter" idx="10"/>
          </p:nvPr>
        </p:nvSpPr>
        <p:spPr/>
        <p:txBody>
          <a:bodyPr/>
          <a:lstStyle/>
          <a:p>
            <a:pPr>
              <a:defRPr/>
            </a:pPr>
            <a:fld id="{B0B43513-D02F-4D41-AB37-CEA7021E9403}" type="slidenum">
              <a:rPr lang="nl-NL" altLang="nl-NL" smtClean="0"/>
              <a:pPr>
                <a:defRPr/>
              </a:pPr>
              <a:t>80</a:t>
            </a:fld>
            <a:endParaRPr lang="nl-NL" altLang="nl-NL"/>
          </a:p>
        </p:txBody>
      </p:sp>
      <p:pic>
        <p:nvPicPr>
          <p:cNvPr id="7" name="Picture 6">
            <a:extLst>
              <a:ext uri="{FF2B5EF4-FFF2-40B4-BE49-F238E27FC236}">
                <a16:creationId xmlns:a16="http://schemas.microsoft.com/office/drawing/2014/main" id="{EDF0BFF8-5F65-6F4F-8297-011EF439B4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9218" y="2450792"/>
            <a:ext cx="6277869" cy="3692145"/>
          </a:xfrm>
          <a:prstGeom prst="rect">
            <a:avLst/>
          </a:prstGeom>
        </p:spPr>
      </p:pic>
      <p:sp>
        <p:nvSpPr>
          <p:cNvPr id="8" name="Content Placeholder 1">
            <a:extLst>
              <a:ext uri="{FF2B5EF4-FFF2-40B4-BE49-F238E27FC236}">
                <a16:creationId xmlns:a16="http://schemas.microsoft.com/office/drawing/2014/main" id="{3359F011-FBA4-F14D-86FA-B947C232B6B8}"/>
              </a:ext>
            </a:extLst>
          </p:cNvPr>
          <p:cNvSpPr>
            <a:spLocks noGrp="1"/>
          </p:cNvSpPr>
          <p:nvPr>
            <p:ph sz="half" idx="2"/>
          </p:nvPr>
        </p:nvSpPr>
        <p:spPr>
          <a:xfrm>
            <a:off x="343409" y="1129719"/>
            <a:ext cx="8250257" cy="5194127"/>
          </a:xfrm>
        </p:spPr>
        <p:txBody>
          <a:bodyPr anchor="t">
            <a:normAutofit/>
          </a:bodyPr>
          <a:lstStyle/>
          <a:p>
            <a:pPr marL="0" indent="0" algn="ctr">
              <a:buNone/>
            </a:pPr>
            <a:r>
              <a:rPr lang="en-US" sz="3200" dirty="0"/>
              <a:t>The ”sliding window” approach to detection and segmentation of objects in images:</a:t>
            </a:r>
          </a:p>
        </p:txBody>
      </p:sp>
    </p:spTree>
    <p:extLst>
      <p:ext uri="{BB962C8B-B14F-4D97-AF65-F5344CB8AC3E}">
        <p14:creationId xmlns:p14="http://schemas.microsoft.com/office/powerpoint/2010/main" val="3560718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7F8F21B-E04B-5A4A-A193-BB7B17BA7A3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C65A3C4-AB4C-7242-8C0E-3E445424E6A3}"/>
              </a:ext>
            </a:extLst>
          </p:cNvPr>
          <p:cNvSpPr>
            <a:spLocks noGrp="1"/>
          </p:cNvSpPr>
          <p:nvPr>
            <p:ph type="sldNum" sz="quarter" idx="10"/>
          </p:nvPr>
        </p:nvSpPr>
        <p:spPr/>
        <p:txBody>
          <a:bodyPr/>
          <a:lstStyle/>
          <a:p>
            <a:pPr>
              <a:defRPr/>
            </a:pPr>
            <a:fld id="{B0B43513-D02F-4D41-AB37-CEA7021E9403}" type="slidenum">
              <a:rPr lang="nl-NL" altLang="nl-NL" smtClean="0"/>
              <a:pPr>
                <a:defRPr/>
              </a:pPr>
              <a:t>81</a:t>
            </a:fld>
            <a:endParaRPr lang="nl-NL" altLang="nl-NL"/>
          </a:p>
        </p:txBody>
      </p:sp>
      <p:sp>
        <p:nvSpPr>
          <p:cNvPr id="5" name="Content Placeholder 1">
            <a:extLst>
              <a:ext uri="{FF2B5EF4-FFF2-40B4-BE49-F238E27FC236}">
                <a16:creationId xmlns:a16="http://schemas.microsoft.com/office/drawing/2014/main" id="{9AD1D63C-57F7-9A41-AC15-F376FE56D9D8}"/>
              </a:ext>
            </a:extLst>
          </p:cNvPr>
          <p:cNvSpPr>
            <a:spLocks noGrp="1"/>
          </p:cNvSpPr>
          <p:nvPr>
            <p:ph sz="half" idx="2"/>
          </p:nvPr>
        </p:nvSpPr>
        <p:spPr>
          <a:xfrm>
            <a:off x="343409" y="1129719"/>
            <a:ext cx="8250257" cy="5194127"/>
          </a:xfrm>
        </p:spPr>
        <p:txBody>
          <a:bodyPr anchor="t">
            <a:normAutofit/>
          </a:bodyPr>
          <a:lstStyle/>
          <a:p>
            <a:pPr marL="0" indent="0" algn="ctr">
              <a:buNone/>
            </a:pPr>
            <a:r>
              <a:rPr lang="en-US" sz="3200" dirty="0"/>
              <a:t>Drawbacks of sliding window:</a:t>
            </a:r>
          </a:p>
          <a:p>
            <a:pPr marL="0" indent="0" algn="ctr">
              <a:buNone/>
            </a:pPr>
            <a:endParaRPr lang="en-US" sz="3200" dirty="0"/>
          </a:p>
          <a:p>
            <a:pPr marL="0" indent="0" algn="ctr">
              <a:buNone/>
            </a:pPr>
            <a:r>
              <a:rPr lang="en-US" sz="3200" dirty="0"/>
              <a:t>Inefficient</a:t>
            </a:r>
          </a:p>
          <a:p>
            <a:pPr marL="0" indent="0" algn="ctr">
              <a:buNone/>
            </a:pPr>
            <a:r>
              <a:rPr lang="en-US" sz="3200" dirty="0"/>
              <a:t>Trade-off between localization accuracy and inclusion of contextual information</a:t>
            </a:r>
          </a:p>
        </p:txBody>
      </p:sp>
    </p:spTree>
    <p:extLst>
      <p:ext uri="{BB962C8B-B14F-4D97-AF65-F5344CB8AC3E}">
        <p14:creationId xmlns:p14="http://schemas.microsoft.com/office/powerpoint/2010/main" val="339201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7F8F21B-E04B-5A4A-A193-BB7B17BA7A3B}"/>
              </a:ext>
            </a:extLst>
          </p:cNvPr>
          <p:cNvSpPr>
            <a:spLocks noGrp="1"/>
          </p:cNvSpPr>
          <p:nvPr>
            <p:ph type="subTitle" idx="1"/>
          </p:nvPr>
        </p:nvSpPr>
        <p:spPr>
          <a:xfrm>
            <a:off x="597209" y="6472939"/>
            <a:ext cx="2407248" cy="281874"/>
          </a:xfrm>
        </p:spPr>
        <p:txBody>
          <a:bodyPr>
            <a:normAutofit/>
          </a:bodyPr>
          <a:lstStyle/>
          <a:p>
            <a:r>
              <a:rPr lang="en-US" dirty="0"/>
              <a:t>Figure from </a:t>
            </a:r>
            <a:r>
              <a:rPr lang="en-US" dirty="0" err="1"/>
              <a:t>Ronneberger</a:t>
            </a:r>
            <a:r>
              <a:rPr lang="en-US" dirty="0"/>
              <a:t> et al. 2015</a:t>
            </a:r>
          </a:p>
        </p:txBody>
      </p:sp>
      <p:sp>
        <p:nvSpPr>
          <p:cNvPr id="4" name="Slide Number Placeholder 3">
            <a:extLst>
              <a:ext uri="{FF2B5EF4-FFF2-40B4-BE49-F238E27FC236}">
                <a16:creationId xmlns:a16="http://schemas.microsoft.com/office/drawing/2014/main" id="{CC65A3C4-AB4C-7242-8C0E-3E445424E6A3}"/>
              </a:ext>
            </a:extLst>
          </p:cNvPr>
          <p:cNvSpPr>
            <a:spLocks noGrp="1"/>
          </p:cNvSpPr>
          <p:nvPr>
            <p:ph type="sldNum" sz="quarter" idx="10"/>
          </p:nvPr>
        </p:nvSpPr>
        <p:spPr/>
        <p:txBody>
          <a:bodyPr/>
          <a:lstStyle/>
          <a:p>
            <a:pPr>
              <a:defRPr/>
            </a:pPr>
            <a:fld id="{B0B43513-D02F-4D41-AB37-CEA7021E9403}" type="slidenum">
              <a:rPr lang="nl-NL" altLang="nl-NL" smtClean="0"/>
              <a:pPr>
                <a:defRPr/>
              </a:pPr>
              <a:t>82</a:t>
            </a:fld>
            <a:endParaRPr lang="nl-NL" altLang="nl-NL"/>
          </a:p>
        </p:txBody>
      </p:sp>
      <p:sp>
        <p:nvSpPr>
          <p:cNvPr id="5" name="Content Placeholder 1">
            <a:extLst>
              <a:ext uri="{FF2B5EF4-FFF2-40B4-BE49-F238E27FC236}">
                <a16:creationId xmlns:a16="http://schemas.microsoft.com/office/drawing/2014/main" id="{9AD1D63C-57F7-9A41-AC15-F376FE56D9D8}"/>
              </a:ext>
            </a:extLst>
          </p:cNvPr>
          <p:cNvSpPr>
            <a:spLocks noGrp="1"/>
          </p:cNvSpPr>
          <p:nvPr>
            <p:ph sz="half" idx="2"/>
          </p:nvPr>
        </p:nvSpPr>
        <p:spPr>
          <a:xfrm>
            <a:off x="343409" y="1129719"/>
            <a:ext cx="8250257" cy="5194127"/>
          </a:xfrm>
        </p:spPr>
        <p:txBody>
          <a:bodyPr anchor="t">
            <a:normAutofit/>
          </a:bodyPr>
          <a:lstStyle/>
          <a:p>
            <a:pPr marL="0" indent="0" algn="ctr">
              <a:buNone/>
            </a:pPr>
            <a:r>
              <a:rPr lang="en-US" sz="3200" dirty="0"/>
              <a:t>The U-Net architecture:</a:t>
            </a:r>
          </a:p>
        </p:txBody>
      </p:sp>
      <p:pic>
        <p:nvPicPr>
          <p:cNvPr id="6" name="Picture 5">
            <a:extLst>
              <a:ext uri="{FF2B5EF4-FFF2-40B4-BE49-F238E27FC236}">
                <a16:creationId xmlns:a16="http://schemas.microsoft.com/office/drawing/2014/main" id="{4BEDC9E3-6537-F848-90F9-560D685156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4415" y="1888179"/>
            <a:ext cx="6195954" cy="4202363"/>
          </a:xfrm>
          <a:prstGeom prst="rect">
            <a:avLst/>
          </a:prstGeom>
        </p:spPr>
      </p:pic>
    </p:spTree>
    <p:extLst>
      <p:ext uri="{BB962C8B-B14F-4D97-AF65-F5344CB8AC3E}">
        <p14:creationId xmlns:p14="http://schemas.microsoft.com/office/powerpoint/2010/main" val="2259974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iece of paper&#10;&#10;Description automatically generated">
            <a:extLst>
              <a:ext uri="{FF2B5EF4-FFF2-40B4-BE49-F238E27FC236}">
                <a16:creationId xmlns:a16="http://schemas.microsoft.com/office/drawing/2014/main" id="{8499AE41-B4CB-8848-9624-8712272F960E}"/>
              </a:ext>
            </a:extLst>
          </p:cNvPr>
          <p:cNvPicPr>
            <a:picLocks noGrp="1" noChangeAspect="1"/>
          </p:cNvPicPr>
          <p:nvPr>
            <p:ph sz="half" idx="2"/>
          </p:nvPr>
        </p:nvPicPr>
        <p:blipFill>
          <a:blip r:embed="rId2"/>
          <a:stretch>
            <a:fillRect/>
          </a:stretch>
        </p:blipFill>
        <p:spPr>
          <a:xfrm>
            <a:off x="200973" y="776732"/>
            <a:ext cx="1872753" cy="4307332"/>
          </a:xfrm>
        </p:spPr>
      </p:pic>
      <p:sp>
        <p:nvSpPr>
          <p:cNvPr id="3" name="Subtitle 2">
            <a:extLst>
              <a:ext uri="{FF2B5EF4-FFF2-40B4-BE49-F238E27FC236}">
                <a16:creationId xmlns:a16="http://schemas.microsoft.com/office/drawing/2014/main" id="{42B2F05C-5D59-4740-BE6E-4B1EAC3C180C}"/>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B6659F86-3EA6-CC4D-950A-4AB342C31C2E}"/>
              </a:ext>
            </a:extLst>
          </p:cNvPr>
          <p:cNvSpPr>
            <a:spLocks noGrp="1"/>
          </p:cNvSpPr>
          <p:nvPr>
            <p:ph type="sldNum" sz="quarter" idx="10"/>
          </p:nvPr>
        </p:nvSpPr>
        <p:spPr/>
        <p:txBody>
          <a:bodyPr/>
          <a:lstStyle/>
          <a:p>
            <a:pPr>
              <a:defRPr/>
            </a:pPr>
            <a:fld id="{B0B43513-D02F-4D41-AB37-CEA7021E9403}" type="slidenum">
              <a:rPr lang="nl-NL" altLang="nl-NL" smtClean="0"/>
              <a:pPr>
                <a:defRPr/>
              </a:pPr>
              <a:t>83</a:t>
            </a:fld>
            <a:endParaRPr lang="nl-NL" altLang="nl-NL"/>
          </a:p>
        </p:txBody>
      </p:sp>
      <p:pic>
        <p:nvPicPr>
          <p:cNvPr id="8" name="Picture 7" descr="A group of people posing for the camera&#10;&#10;Description automatically generated">
            <a:extLst>
              <a:ext uri="{FF2B5EF4-FFF2-40B4-BE49-F238E27FC236}">
                <a16:creationId xmlns:a16="http://schemas.microsoft.com/office/drawing/2014/main" id="{03C15AB1-A012-0846-8136-62B7605CBA25}"/>
              </a:ext>
            </a:extLst>
          </p:cNvPr>
          <p:cNvPicPr>
            <a:picLocks noChangeAspect="1"/>
          </p:cNvPicPr>
          <p:nvPr/>
        </p:nvPicPr>
        <p:blipFill>
          <a:blip r:embed="rId3"/>
          <a:stretch>
            <a:fillRect/>
          </a:stretch>
        </p:blipFill>
        <p:spPr>
          <a:xfrm>
            <a:off x="2319867" y="776732"/>
            <a:ext cx="6660754" cy="3333843"/>
          </a:xfrm>
          <a:prstGeom prst="rect">
            <a:avLst/>
          </a:prstGeom>
        </p:spPr>
      </p:pic>
      <p:sp>
        <p:nvSpPr>
          <p:cNvPr id="9" name="Rectangle 8">
            <a:extLst>
              <a:ext uri="{FF2B5EF4-FFF2-40B4-BE49-F238E27FC236}">
                <a16:creationId xmlns:a16="http://schemas.microsoft.com/office/drawing/2014/main" id="{3E400543-16E0-9147-875F-5886A2289A6B}"/>
              </a:ext>
            </a:extLst>
          </p:cNvPr>
          <p:cNvSpPr/>
          <p:nvPr/>
        </p:nvSpPr>
        <p:spPr>
          <a:xfrm>
            <a:off x="0" y="5286554"/>
            <a:ext cx="9143999" cy="923330"/>
          </a:xfrm>
          <a:prstGeom prst="rect">
            <a:avLst/>
          </a:prstGeom>
        </p:spPr>
        <p:txBody>
          <a:bodyPr wrap="square">
            <a:spAutoFit/>
          </a:bodyPr>
          <a:lstStyle/>
          <a:p>
            <a:r>
              <a:rPr lang="en-GB" dirty="0">
                <a:solidFill>
                  <a:srgbClr val="222222"/>
                </a:solidFill>
                <a:latin typeface="Arial" panose="020B0604020202020204" pitchFamily="34" charset="0"/>
              </a:rPr>
              <a:t>De Vente, C., Vos, P., </a:t>
            </a:r>
            <a:r>
              <a:rPr lang="en-GB" dirty="0" err="1">
                <a:solidFill>
                  <a:srgbClr val="222222"/>
                </a:solidFill>
                <a:latin typeface="Arial" panose="020B0604020202020204" pitchFamily="34" charset="0"/>
              </a:rPr>
              <a:t>Hosseinzadeh</a:t>
            </a:r>
            <a:r>
              <a:rPr lang="en-GB" dirty="0">
                <a:solidFill>
                  <a:srgbClr val="222222"/>
                </a:solidFill>
                <a:latin typeface="Arial" panose="020B0604020202020204" pitchFamily="34" charset="0"/>
              </a:rPr>
              <a:t>, M., </a:t>
            </a:r>
            <a:r>
              <a:rPr lang="en-GB" dirty="0" err="1">
                <a:solidFill>
                  <a:srgbClr val="222222"/>
                </a:solidFill>
                <a:latin typeface="Arial" panose="020B0604020202020204" pitchFamily="34" charset="0"/>
              </a:rPr>
              <a:t>Pluim</a:t>
            </a:r>
            <a:r>
              <a:rPr lang="en-GB" dirty="0">
                <a:solidFill>
                  <a:srgbClr val="222222"/>
                </a:solidFill>
                <a:latin typeface="Arial" panose="020B0604020202020204" pitchFamily="34" charset="0"/>
              </a:rPr>
              <a:t>, J. and </a:t>
            </a:r>
            <a:r>
              <a:rPr lang="en-GB" dirty="0" err="1">
                <a:solidFill>
                  <a:srgbClr val="222222"/>
                </a:solidFill>
                <a:latin typeface="Arial" panose="020B0604020202020204" pitchFamily="34" charset="0"/>
              </a:rPr>
              <a:t>Veta</a:t>
            </a:r>
            <a:r>
              <a:rPr lang="en-GB" dirty="0">
                <a:solidFill>
                  <a:srgbClr val="222222"/>
                </a:solidFill>
                <a:latin typeface="Arial" panose="020B0604020202020204" pitchFamily="34" charset="0"/>
              </a:rPr>
              <a:t>, M., 2020. Deep Learning Regression for Prostate Cancer Detection and Grading in Bi-parametric MRI. </a:t>
            </a:r>
            <a:r>
              <a:rPr lang="en-GB" i="1" dirty="0">
                <a:solidFill>
                  <a:srgbClr val="222222"/>
                </a:solidFill>
                <a:latin typeface="Arial" panose="020B0604020202020204" pitchFamily="34" charset="0"/>
              </a:rPr>
              <a:t>IEEE Transactions on Biomedical Engineering</a:t>
            </a:r>
            <a:r>
              <a:rPr lang="en-GB" dirty="0">
                <a:solidFill>
                  <a:srgbClr val="222222"/>
                </a:solidFill>
                <a:latin typeface="Arial" panose="020B0604020202020204" pitchFamily="34" charset="0"/>
              </a:rPr>
              <a:t>.</a:t>
            </a:r>
            <a:endParaRPr lang="en-NL" dirty="0"/>
          </a:p>
        </p:txBody>
      </p:sp>
    </p:spTree>
    <p:extLst>
      <p:ext uri="{BB962C8B-B14F-4D97-AF65-F5344CB8AC3E}">
        <p14:creationId xmlns:p14="http://schemas.microsoft.com/office/powerpoint/2010/main" val="38540452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F8A37F8A-1A47-6242-B93D-346F9F070746}"/>
              </a:ext>
            </a:extLst>
          </p:cNvPr>
          <p:cNvPicPr>
            <a:picLocks noGrp="1" noChangeAspect="1"/>
          </p:cNvPicPr>
          <p:nvPr>
            <p:ph sz="half" idx="2"/>
          </p:nvPr>
        </p:nvPicPr>
        <p:blipFill>
          <a:blip r:embed="rId2"/>
          <a:stretch>
            <a:fillRect/>
          </a:stretch>
        </p:blipFill>
        <p:spPr>
          <a:xfrm>
            <a:off x="2319867" y="848870"/>
            <a:ext cx="4967390" cy="4100068"/>
          </a:xfrm>
        </p:spPr>
      </p:pic>
      <p:sp>
        <p:nvSpPr>
          <p:cNvPr id="3" name="Subtitle 2">
            <a:extLst>
              <a:ext uri="{FF2B5EF4-FFF2-40B4-BE49-F238E27FC236}">
                <a16:creationId xmlns:a16="http://schemas.microsoft.com/office/drawing/2014/main" id="{42B2F05C-5D59-4740-BE6E-4B1EAC3C180C}"/>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B6659F86-3EA6-CC4D-950A-4AB342C31C2E}"/>
              </a:ext>
            </a:extLst>
          </p:cNvPr>
          <p:cNvSpPr>
            <a:spLocks noGrp="1"/>
          </p:cNvSpPr>
          <p:nvPr>
            <p:ph type="sldNum" sz="quarter" idx="10"/>
          </p:nvPr>
        </p:nvSpPr>
        <p:spPr/>
        <p:txBody>
          <a:bodyPr/>
          <a:lstStyle/>
          <a:p>
            <a:pPr>
              <a:defRPr/>
            </a:pPr>
            <a:fld id="{B0B43513-D02F-4D41-AB37-CEA7021E9403}" type="slidenum">
              <a:rPr lang="nl-NL" altLang="nl-NL" smtClean="0"/>
              <a:pPr>
                <a:defRPr/>
              </a:pPr>
              <a:t>84</a:t>
            </a:fld>
            <a:endParaRPr lang="nl-NL" altLang="nl-NL"/>
          </a:p>
        </p:txBody>
      </p:sp>
      <p:sp>
        <p:nvSpPr>
          <p:cNvPr id="7" name="Rectangle 6">
            <a:extLst>
              <a:ext uri="{FF2B5EF4-FFF2-40B4-BE49-F238E27FC236}">
                <a16:creationId xmlns:a16="http://schemas.microsoft.com/office/drawing/2014/main" id="{A7DC9B92-9417-CD4E-8F6C-3F14990112D7}"/>
              </a:ext>
            </a:extLst>
          </p:cNvPr>
          <p:cNvSpPr/>
          <p:nvPr/>
        </p:nvSpPr>
        <p:spPr>
          <a:xfrm>
            <a:off x="0" y="5005846"/>
            <a:ext cx="9144000" cy="1200329"/>
          </a:xfrm>
          <a:prstGeom prst="rect">
            <a:avLst/>
          </a:prstGeom>
        </p:spPr>
        <p:txBody>
          <a:bodyPr wrap="square">
            <a:spAutoFit/>
          </a:bodyPr>
          <a:lstStyle/>
          <a:p>
            <a:r>
              <a:rPr lang="en-GB" dirty="0">
                <a:solidFill>
                  <a:srgbClr val="222222"/>
                </a:solidFill>
                <a:latin typeface="Arial" panose="020B0604020202020204" pitchFamily="34" charset="0"/>
              </a:rPr>
              <a:t>van </a:t>
            </a:r>
            <a:r>
              <a:rPr lang="en-GB" dirty="0" err="1">
                <a:solidFill>
                  <a:srgbClr val="222222"/>
                </a:solidFill>
                <a:latin typeface="Arial" panose="020B0604020202020204" pitchFamily="34" charset="0"/>
              </a:rPr>
              <a:t>Zon</a:t>
            </a:r>
            <a:r>
              <a:rPr lang="en-GB" dirty="0">
                <a:solidFill>
                  <a:srgbClr val="222222"/>
                </a:solidFill>
                <a:latin typeface="Arial" panose="020B0604020202020204" pitchFamily="34" charset="0"/>
              </a:rPr>
              <a:t>, M., </a:t>
            </a:r>
            <a:r>
              <a:rPr lang="en-GB" dirty="0" err="1">
                <a:solidFill>
                  <a:srgbClr val="222222"/>
                </a:solidFill>
                <a:latin typeface="Arial" panose="020B0604020202020204" pitchFamily="34" charset="0"/>
              </a:rPr>
              <a:t>Stathonikos</a:t>
            </a:r>
            <a:r>
              <a:rPr lang="en-GB" dirty="0">
                <a:solidFill>
                  <a:srgbClr val="222222"/>
                </a:solidFill>
                <a:latin typeface="Arial" panose="020B0604020202020204" pitchFamily="34" charset="0"/>
              </a:rPr>
              <a:t>, N., </a:t>
            </a:r>
            <a:r>
              <a:rPr lang="en-GB" dirty="0" err="1">
                <a:solidFill>
                  <a:srgbClr val="222222"/>
                </a:solidFill>
                <a:latin typeface="Arial" panose="020B0604020202020204" pitchFamily="34" charset="0"/>
              </a:rPr>
              <a:t>Blokx</a:t>
            </a:r>
            <a:r>
              <a:rPr lang="en-GB" dirty="0">
                <a:solidFill>
                  <a:srgbClr val="222222"/>
                </a:solidFill>
                <a:latin typeface="Arial" panose="020B0604020202020204" pitchFamily="34" charset="0"/>
              </a:rPr>
              <a:t>, W.A., </a:t>
            </a:r>
            <a:r>
              <a:rPr lang="en-GB" dirty="0" err="1">
                <a:solidFill>
                  <a:srgbClr val="222222"/>
                </a:solidFill>
                <a:latin typeface="Arial" panose="020B0604020202020204" pitchFamily="34" charset="0"/>
              </a:rPr>
              <a:t>Komina</a:t>
            </a:r>
            <a:r>
              <a:rPr lang="en-GB" dirty="0">
                <a:solidFill>
                  <a:srgbClr val="222222"/>
                </a:solidFill>
                <a:latin typeface="Arial" panose="020B0604020202020204" pitchFamily="34" charset="0"/>
              </a:rPr>
              <a:t>, S., Maas, S.L., </a:t>
            </a:r>
            <a:r>
              <a:rPr lang="en-GB" dirty="0" err="1">
                <a:solidFill>
                  <a:srgbClr val="222222"/>
                </a:solidFill>
                <a:latin typeface="Arial" panose="020B0604020202020204" pitchFamily="34" charset="0"/>
              </a:rPr>
              <a:t>Pluim</a:t>
            </a:r>
            <a:r>
              <a:rPr lang="en-GB" dirty="0">
                <a:solidFill>
                  <a:srgbClr val="222222"/>
                </a:solidFill>
                <a:latin typeface="Arial" panose="020B0604020202020204" pitchFamily="34" charset="0"/>
              </a:rPr>
              <a:t>, J.P., van </a:t>
            </a:r>
            <a:r>
              <a:rPr lang="en-GB" dirty="0" err="1">
                <a:solidFill>
                  <a:srgbClr val="222222"/>
                </a:solidFill>
                <a:latin typeface="Arial" panose="020B0604020202020204" pitchFamily="34" charset="0"/>
              </a:rPr>
              <a:t>Diest</a:t>
            </a:r>
            <a:r>
              <a:rPr lang="en-GB" dirty="0">
                <a:solidFill>
                  <a:srgbClr val="222222"/>
                </a:solidFill>
                <a:latin typeface="Arial" panose="020B0604020202020204" pitchFamily="34" charset="0"/>
              </a:rPr>
              <a:t>, P.J. and </a:t>
            </a:r>
            <a:r>
              <a:rPr lang="en-GB" dirty="0" err="1">
                <a:solidFill>
                  <a:srgbClr val="222222"/>
                </a:solidFill>
                <a:latin typeface="Arial" panose="020B0604020202020204" pitchFamily="34" charset="0"/>
              </a:rPr>
              <a:t>Veta</a:t>
            </a:r>
            <a:r>
              <a:rPr lang="en-GB" dirty="0">
                <a:solidFill>
                  <a:srgbClr val="222222"/>
                </a:solidFill>
                <a:latin typeface="Arial" panose="020B0604020202020204" pitchFamily="34" charset="0"/>
              </a:rPr>
              <a:t>, M., 2020, April. Segmentation and Classification of Melanoma and Nevus in Whole Slide Images. In </a:t>
            </a:r>
            <a:r>
              <a:rPr lang="en-GB" i="1" dirty="0">
                <a:solidFill>
                  <a:srgbClr val="222222"/>
                </a:solidFill>
                <a:latin typeface="Arial" panose="020B0604020202020204" pitchFamily="34" charset="0"/>
              </a:rPr>
              <a:t>2020 IEEE 17th International Symposium on Biomedical Imaging (ISBI)</a:t>
            </a:r>
            <a:r>
              <a:rPr lang="en-GB" dirty="0">
                <a:solidFill>
                  <a:srgbClr val="222222"/>
                </a:solidFill>
                <a:latin typeface="Arial" panose="020B0604020202020204" pitchFamily="34" charset="0"/>
              </a:rPr>
              <a:t> (pp. 263-266). IEEE.</a:t>
            </a:r>
            <a:endParaRPr lang="en-NL" dirty="0"/>
          </a:p>
        </p:txBody>
      </p:sp>
    </p:spTree>
    <p:extLst>
      <p:ext uri="{BB962C8B-B14F-4D97-AF65-F5344CB8AC3E}">
        <p14:creationId xmlns:p14="http://schemas.microsoft.com/office/powerpoint/2010/main" val="34997832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photo, different, looking, colorful&#10;&#10;Description automatically generated">
            <a:extLst>
              <a:ext uri="{FF2B5EF4-FFF2-40B4-BE49-F238E27FC236}">
                <a16:creationId xmlns:a16="http://schemas.microsoft.com/office/drawing/2014/main" id="{4CF2AF05-A869-164F-9090-A7FAE221E865}"/>
              </a:ext>
            </a:extLst>
          </p:cNvPr>
          <p:cNvPicPr>
            <a:picLocks noGrp="1" noChangeAspect="1"/>
          </p:cNvPicPr>
          <p:nvPr>
            <p:ph sz="half" idx="2"/>
          </p:nvPr>
        </p:nvPicPr>
        <p:blipFill>
          <a:blip r:embed="rId2"/>
          <a:stretch>
            <a:fillRect/>
          </a:stretch>
        </p:blipFill>
        <p:spPr>
          <a:xfrm>
            <a:off x="446881" y="1131151"/>
            <a:ext cx="8250238" cy="3949014"/>
          </a:xfrm>
        </p:spPr>
      </p:pic>
      <p:sp>
        <p:nvSpPr>
          <p:cNvPr id="3" name="Subtitle 2">
            <a:extLst>
              <a:ext uri="{FF2B5EF4-FFF2-40B4-BE49-F238E27FC236}">
                <a16:creationId xmlns:a16="http://schemas.microsoft.com/office/drawing/2014/main" id="{42B2F05C-5D59-4740-BE6E-4B1EAC3C180C}"/>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B6659F86-3EA6-CC4D-950A-4AB342C31C2E}"/>
              </a:ext>
            </a:extLst>
          </p:cNvPr>
          <p:cNvSpPr>
            <a:spLocks noGrp="1"/>
          </p:cNvSpPr>
          <p:nvPr>
            <p:ph type="sldNum" sz="quarter" idx="10"/>
          </p:nvPr>
        </p:nvSpPr>
        <p:spPr/>
        <p:txBody>
          <a:bodyPr/>
          <a:lstStyle/>
          <a:p>
            <a:pPr>
              <a:defRPr/>
            </a:pPr>
            <a:fld id="{B0B43513-D02F-4D41-AB37-CEA7021E9403}" type="slidenum">
              <a:rPr lang="nl-NL" altLang="nl-NL" smtClean="0"/>
              <a:pPr>
                <a:defRPr/>
              </a:pPr>
              <a:t>85</a:t>
            </a:fld>
            <a:endParaRPr lang="nl-NL" altLang="nl-NL"/>
          </a:p>
        </p:txBody>
      </p:sp>
      <p:sp>
        <p:nvSpPr>
          <p:cNvPr id="7" name="Rectangle 6">
            <a:extLst>
              <a:ext uri="{FF2B5EF4-FFF2-40B4-BE49-F238E27FC236}">
                <a16:creationId xmlns:a16="http://schemas.microsoft.com/office/drawing/2014/main" id="{99F7D41A-61F6-FD45-B90A-929F639C49A7}"/>
              </a:ext>
            </a:extLst>
          </p:cNvPr>
          <p:cNvSpPr/>
          <p:nvPr/>
        </p:nvSpPr>
        <p:spPr>
          <a:xfrm>
            <a:off x="0" y="5276406"/>
            <a:ext cx="9144000" cy="923330"/>
          </a:xfrm>
          <a:prstGeom prst="rect">
            <a:avLst/>
          </a:prstGeom>
        </p:spPr>
        <p:txBody>
          <a:bodyPr wrap="square">
            <a:spAutoFit/>
          </a:bodyPr>
          <a:lstStyle/>
          <a:p>
            <a:r>
              <a:rPr lang="en-GB" dirty="0">
                <a:solidFill>
                  <a:srgbClr val="222222"/>
                </a:solidFill>
                <a:latin typeface="Arial" panose="020B0604020202020204" pitchFamily="34" charset="0"/>
              </a:rPr>
              <a:t>Hesse, L.S., </a:t>
            </a:r>
            <a:r>
              <a:rPr lang="en-GB" dirty="0" err="1">
                <a:solidFill>
                  <a:srgbClr val="222222"/>
                </a:solidFill>
                <a:latin typeface="Arial" panose="020B0604020202020204" pitchFamily="34" charset="0"/>
              </a:rPr>
              <a:t>Kuling</a:t>
            </a:r>
            <a:r>
              <a:rPr lang="en-GB" dirty="0">
                <a:solidFill>
                  <a:srgbClr val="222222"/>
                </a:solidFill>
                <a:latin typeface="Arial" panose="020B0604020202020204" pitchFamily="34" charset="0"/>
              </a:rPr>
              <a:t>, G., </a:t>
            </a:r>
            <a:r>
              <a:rPr lang="en-GB" dirty="0" err="1">
                <a:solidFill>
                  <a:srgbClr val="222222"/>
                </a:solidFill>
                <a:latin typeface="Arial" panose="020B0604020202020204" pitchFamily="34" charset="0"/>
              </a:rPr>
              <a:t>Veta</a:t>
            </a:r>
            <a:r>
              <a:rPr lang="en-GB" dirty="0">
                <a:solidFill>
                  <a:srgbClr val="222222"/>
                </a:solidFill>
                <a:latin typeface="Arial" panose="020B0604020202020204" pitchFamily="34" charset="0"/>
              </a:rPr>
              <a:t>, M. and Martel, A., 2020. Intensity augmentation to improve generalizability of breast segmentation across different MRI scan protocols. </a:t>
            </a:r>
            <a:r>
              <a:rPr lang="en-GB" i="1" dirty="0">
                <a:solidFill>
                  <a:srgbClr val="222222"/>
                </a:solidFill>
                <a:latin typeface="Arial" panose="020B0604020202020204" pitchFamily="34" charset="0"/>
              </a:rPr>
              <a:t>IEEE Transactions on Biomedical Engineering</a:t>
            </a:r>
            <a:r>
              <a:rPr lang="en-GB" dirty="0">
                <a:solidFill>
                  <a:srgbClr val="222222"/>
                </a:solidFill>
                <a:latin typeface="Arial" panose="020B0604020202020204" pitchFamily="34" charset="0"/>
              </a:rPr>
              <a:t>.</a:t>
            </a:r>
            <a:endParaRPr lang="en-NL" dirty="0"/>
          </a:p>
        </p:txBody>
      </p:sp>
    </p:spTree>
    <p:extLst>
      <p:ext uri="{BB962C8B-B14F-4D97-AF65-F5344CB8AC3E}">
        <p14:creationId xmlns:p14="http://schemas.microsoft.com/office/powerpoint/2010/main" val="4238187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Deep learning with </a:t>
            </a:r>
            <a:r>
              <a:rPr lang="en-US" dirty="0" err="1"/>
              <a:t>Keras</a:t>
            </a:r>
            <a:endParaRPr lang="en-US" dirty="0"/>
          </a:p>
        </p:txBody>
      </p:sp>
      <p:sp>
        <p:nvSpPr>
          <p:cNvPr id="3" name="Subtitle 2"/>
          <p:cNvSpPr>
            <a:spLocks noGrp="1"/>
          </p:cNvSpPr>
          <p:nvPr>
            <p:ph type="subTitle" idx="1"/>
          </p:nvPr>
        </p:nvSpPr>
        <p:spPr/>
        <p:txBody>
          <a:bodyPr/>
          <a:lstStyle/>
          <a:p>
            <a:r>
              <a:rPr lang="en-US" dirty="0"/>
              <a:t>Based on the </a:t>
            </a:r>
            <a:r>
              <a:rPr lang="en-US" dirty="0" err="1"/>
              <a:t>Keras</a:t>
            </a:r>
            <a:r>
              <a:rPr lang="en-US" dirty="0"/>
              <a:t> API documentation at </a:t>
            </a:r>
            <a:r>
              <a:rPr lang="en-US" dirty="0" err="1"/>
              <a:t>keras.io</a:t>
            </a:r>
            <a:endParaRPr lang="en-US" dirty="0"/>
          </a:p>
        </p:txBody>
      </p:sp>
    </p:spTree>
    <p:extLst>
      <p:ext uri="{BB962C8B-B14F-4D97-AF65-F5344CB8AC3E}">
        <p14:creationId xmlns:p14="http://schemas.microsoft.com/office/powerpoint/2010/main" val="2416382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err="1"/>
              <a:t>Keras</a:t>
            </a:r>
            <a:r>
              <a:rPr lang="en-US" sz="2200" dirty="0"/>
              <a:t> is a high-level neural networks API, written in Python and capable of running on top of TensorFlow, CNTK, or Theano.</a:t>
            </a:r>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a:p>
            <a:pPr marL="0" indent="0" algn="ctr">
              <a:buNone/>
            </a:pPr>
            <a:endParaRPr lang="en-US" sz="22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87</a:t>
            </a:fld>
            <a:endParaRPr lang="nl-NL" altLang="nl-NL"/>
          </a:p>
        </p:txBody>
      </p:sp>
      <p:sp>
        <p:nvSpPr>
          <p:cNvPr id="5" name="Rectangle 4">
            <a:extLst>
              <a:ext uri="{FF2B5EF4-FFF2-40B4-BE49-F238E27FC236}">
                <a16:creationId xmlns:a16="http://schemas.microsoft.com/office/drawing/2014/main" id="{C1D76330-D17F-CD41-8FD2-FC3CA3A2E470}"/>
              </a:ext>
            </a:extLst>
          </p:cNvPr>
          <p:cNvSpPr/>
          <p:nvPr/>
        </p:nvSpPr>
        <p:spPr>
          <a:xfrm>
            <a:off x="2228852" y="2671758"/>
            <a:ext cx="4186237" cy="9572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Keras</a:t>
            </a:r>
            <a:r>
              <a:rPr lang="en-US" dirty="0"/>
              <a:t> API</a:t>
            </a:r>
          </a:p>
        </p:txBody>
      </p:sp>
      <p:sp>
        <p:nvSpPr>
          <p:cNvPr id="6" name="Rectangle 5">
            <a:extLst>
              <a:ext uri="{FF2B5EF4-FFF2-40B4-BE49-F238E27FC236}">
                <a16:creationId xmlns:a16="http://schemas.microsoft.com/office/drawing/2014/main" id="{C7981DA7-16FC-3C45-9720-23E48821FE32}"/>
              </a:ext>
            </a:extLst>
          </p:cNvPr>
          <p:cNvSpPr/>
          <p:nvPr/>
        </p:nvSpPr>
        <p:spPr>
          <a:xfrm>
            <a:off x="2228851" y="3778113"/>
            <a:ext cx="4186237" cy="9572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Tensorflow</a:t>
            </a:r>
            <a:endParaRPr lang="en-US" dirty="0"/>
          </a:p>
        </p:txBody>
      </p:sp>
      <p:sp>
        <p:nvSpPr>
          <p:cNvPr id="8" name="Rectangle 7">
            <a:extLst>
              <a:ext uri="{FF2B5EF4-FFF2-40B4-BE49-F238E27FC236}">
                <a16:creationId xmlns:a16="http://schemas.microsoft.com/office/drawing/2014/main" id="{B6FAA63E-B4EA-464B-B167-9D8FED01F744}"/>
              </a:ext>
            </a:extLst>
          </p:cNvPr>
          <p:cNvSpPr/>
          <p:nvPr/>
        </p:nvSpPr>
        <p:spPr>
          <a:xfrm>
            <a:off x="2228852" y="4893814"/>
            <a:ext cx="1385888" cy="9572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9" name="Rectangle 8">
            <a:extLst>
              <a:ext uri="{FF2B5EF4-FFF2-40B4-BE49-F238E27FC236}">
                <a16:creationId xmlns:a16="http://schemas.microsoft.com/office/drawing/2014/main" id="{3A1557F6-FC23-6044-B7AB-EB27215FF492}"/>
              </a:ext>
            </a:extLst>
          </p:cNvPr>
          <p:cNvSpPr/>
          <p:nvPr/>
        </p:nvSpPr>
        <p:spPr>
          <a:xfrm>
            <a:off x="5029200" y="4893814"/>
            <a:ext cx="1385888" cy="9572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a:t>
            </a:r>
          </a:p>
        </p:txBody>
      </p:sp>
      <p:sp>
        <p:nvSpPr>
          <p:cNvPr id="10" name="Rectangle 9">
            <a:extLst>
              <a:ext uri="{FF2B5EF4-FFF2-40B4-BE49-F238E27FC236}">
                <a16:creationId xmlns:a16="http://schemas.microsoft.com/office/drawing/2014/main" id="{59943A5B-3789-184A-8F53-C5DAF5655559}"/>
              </a:ext>
            </a:extLst>
          </p:cNvPr>
          <p:cNvSpPr/>
          <p:nvPr/>
        </p:nvSpPr>
        <p:spPr>
          <a:xfrm>
            <a:off x="4155412" y="5030272"/>
            <a:ext cx="433132" cy="523220"/>
          </a:xfrm>
          <a:prstGeom prst="rect">
            <a:avLst/>
          </a:prstGeom>
        </p:spPr>
        <p:txBody>
          <a:bodyPr wrap="none">
            <a:spAutoFit/>
          </a:bodyPr>
          <a:lstStyle/>
          <a:p>
            <a:pPr marL="0" indent="0" algn="ctr">
              <a:buNone/>
            </a:pPr>
            <a:r>
              <a:rPr lang="en-US" sz="2800" dirty="0"/>
              <a:t>…</a:t>
            </a:r>
          </a:p>
        </p:txBody>
      </p:sp>
    </p:spTree>
    <p:extLst>
      <p:ext uri="{BB962C8B-B14F-4D97-AF65-F5344CB8AC3E}">
        <p14:creationId xmlns:p14="http://schemas.microsoft.com/office/powerpoint/2010/main" val="878098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a:t>The core data structure of </a:t>
            </a:r>
            <a:r>
              <a:rPr lang="en-US" sz="2200" dirty="0" err="1"/>
              <a:t>Keras</a:t>
            </a:r>
            <a:r>
              <a:rPr lang="en-US" sz="2200" dirty="0"/>
              <a:t> is a model, a way to organize layers. </a:t>
            </a:r>
          </a:p>
          <a:p>
            <a:pPr marL="0" indent="0" algn="ctr">
              <a:buNone/>
            </a:pPr>
            <a:endParaRPr lang="en-US" sz="2200" dirty="0"/>
          </a:p>
          <a:p>
            <a:pPr marL="0" indent="0" algn="ctr">
              <a:buNone/>
            </a:pPr>
            <a:r>
              <a:rPr lang="en-US" sz="2200" dirty="0"/>
              <a:t>The simplest type of model is the Sequential model, a linear stack of layers. Covers majority of use cases.</a:t>
            </a:r>
          </a:p>
          <a:p>
            <a:pPr marL="0" indent="0" algn="ctr">
              <a:buNone/>
            </a:pPr>
            <a:endParaRPr lang="en-US" sz="2200" dirty="0"/>
          </a:p>
          <a:p>
            <a:pPr marL="0" indent="0" algn="ctr">
              <a:buNone/>
            </a:pPr>
            <a:r>
              <a:rPr lang="en-US" sz="2200" dirty="0"/>
              <a:t>For more complex architectures, you should use the </a:t>
            </a:r>
            <a:r>
              <a:rPr lang="en-US" sz="2200" dirty="0" err="1"/>
              <a:t>Keras</a:t>
            </a:r>
            <a:r>
              <a:rPr lang="en-US" sz="2200" dirty="0"/>
              <a:t> functional API, which allows to build arbitrary graphs of layers. Covers almost all use cases.</a:t>
            </a:r>
          </a:p>
          <a:p>
            <a:pPr marL="0" indent="0" algn="ctr">
              <a:buNone/>
            </a:pPr>
            <a:br>
              <a:rPr lang="en-US" sz="2200" dirty="0"/>
            </a:br>
            <a:endParaRPr lang="en-US" sz="22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88</a:t>
            </a:fld>
            <a:endParaRPr lang="nl-NL" altLang="nl-NL"/>
          </a:p>
        </p:txBody>
      </p:sp>
    </p:spTree>
    <p:extLst>
      <p:ext uri="{BB962C8B-B14F-4D97-AF65-F5344CB8AC3E}">
        <p14:creationId xmlns:p14="http://schemas.microsoft.com/office/powerpoint/2010/main" val="3791283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a:t>Defining a sequential model for NN for classification:</a:t>
            </a:r>
          </a:p>
          <a:p>
            <a:pPr marL="0" indent="0" algn="ctr">
              <a:buNone/>
            </a:pPr>
            <a:r>
              <a:rPr lang="en-US" sz="2200" dirty="0"/>
              <a:t>100-dimensional inputs</a:t>
            </a:r>
          </a:p>
          <a:p>
            <a:pPr marL="0" indent="0" algn="ctr">
              <a:buNone/>
            </a:pPr>
            <a:r>
              <a:rPr lang="en-US" sz="2200" dirty="0"/>
              <a:t>64 neurons in the hidden layer</a:t>
            </a:r>
          </a:p>
          <a:p>
            <a:pPr marL="0" indent="0" algn="ctr">
              <a:buNone/>
            </a:pPr>
            <a:r>
              <a:rPr lang="en-US" sz="2200" dirty="0"/>
              <a:t>10 classes</a:t>
            </a:r>
          </a:p>
          <a:p>
            <a:pPr marL="0" indent="0" algn="ctr">
              <a:buNone/>
            </a:pPr>
            <a:endParaRPr lang="en-US" sz="2200" dirty="0"/>
          </a:p>
          <a:p>
            <a:pPr marL="0" indent="0">
              <a:buNone/>
            </a:pPr>
            <a:r>
              <a:rPr lang="en-US" sz="1800" b="1" dirty="0">
                <a:latin typeface="PT Mono" panose="02060509020205020204" pitchFamily="49" charset="77"/>
              </a:rPr>
              <a:t>from</a:t>
            </a:r>
            <a:r>
              <a:rPr lang="en-US" sz="1800" dirty="0">
                <a:latin typeface="PT Mono" panose="02060509020205020204" pitchFamily="49" charset="77"/>
              </a:rPr>
              <a:t> </a:t>
            </a:r>
            <a:r>
              <a:rPr lang="en-US" sz="1800" dirty="0" err="1">
                <a:latin typeface="PT Mono" panose="02060509020205020204" pitchFamily="49" charset="77"/>
              </a:rPr>
              <a:t>keras.models</a:t>
            </a:r>
            <a:r>
              <a:rPr lang="en-US" sz="1800" dirty="0">
                <a:latin typeface="PT Mono" panose="02060509020205020204" pitchFamily="49" charset="77"/>
              </a:rPr>
              <a:t> </a:t>
            </a:r>
            <a:r>
              <a:rPr lang="en-US" sz="1800" b="1" dirty="0">
                <a:latin typeface="PT Mono" panose="02060509020205020204" pitchFamily="49" charset="77"/>
              </a:rPr>
              <a:t>import</a:t>
            </a:r>
            <a:r>
              <a:rPr lang="en-US" sz="1800" dirty="0">
                <a:latin typeface="PT Mono" panose="02060509020205020204" pitchFamily="49" charset="77"/>
              </a:rPr>
              <a:t> Sequential </a:t>
            </a:r>
          </a:p>
          <a:p>
            <a:pPr marL="0" indent="0">
              <a:buNone/>
            </a:pPr>
            <a:r>
              <a:rPr lang="en-US" sz="1800" b="1" dirty="0">
                <a:latin typeface="PT Mono" panose="02060509020205020204" pitchFamily="49" charset="77"/>
              </a:rPr>
              <a:t>from</a:t>
            </a:r>
            <a:r>
              <a:rPr lang="en-US" sz="1800" dirty="0">
                <a:latin typeface="PT Mono" panose="02060509020205020204" pitchFamily="49" charset="77"/>
              </a:rPr>
              <a:t> </a:t>
            </a:r>
            <a:r>
              <a:rPr lang="en-US" sz="1800" dirty="0" err="1">
                <a:latin typeface="PT Mono" panose="02060509020205020204" pitchFamily="49" charset="77"/>
              </a:rPr>
              <a:t>keras.layers</a:t>
            </a:r>
            <a:r>
              <a:rPr lang="en-US" sz="1800" dirty="0">
                <a:latin typeface="PT Mono" panose="02060509020205020204" pitchFamily="49" charset="77"/>
              </a:rPr>
              <a:t> </a:t>
            </a:r>
            <a:r>
              <a:rPr lang="en-US" sz="1800" b="1" dirty="0">
                <a:latin typeface="PT Mono" panose="02060509020205020204" pitchFamily="49" charset="77"/>
              </a:rPr>
              <a:t>import</a:t>
            </a:r>
            <a:r>
              <a:rPr lang="en-US" sz="1800" dirty="0">
                <a:latin typeface="PT Mono" panose="02060509020205020204" pitchFamily="49" charset="77"/>
              </a:rPr>
              <a:t> Dense</a:t>
            </a:r>
          </a:p>
          <a:p>
            <a:pPr marL="0" indent="0">
              <a:buNone/>
            </a:pPr>
            <a:endParaRPr lang="en-US" sz="1800" dirty="0">
              <a:latin typeface="PT Mono" panose="02060509020205020204" pitchFamily="49" charset="77"/>
            </a:endParaRPr>
          </a:p>
          <a:p>
            <a:pPr marL="0" indent="0">
              <a:buNone/>
            </a:pPr>
            <a:r>
              <a:rPr lang="en-US" sz="1800" dirty="0">
                <a:latin typeface="PT Mono" panose="02060509020205020204" pitchFamily="49" charset="77"/>
              </a:rPr>
              <a:t>model = Sequential()</a:t>
            </a:r>
          </a:p>
          <a:p>
            <a:pPr marL="0" indent="0">
              <a:buNone/>
            </a:pPr>
            <a:endParaRPr lang="en-US" sz="1800" dirty="0">
              <a:latin typeface="PT Mono" panose="02060509020205020204" pitchFamily="49" charset="77"/>
            </a:endParaRPr>
          </a:p>
          <a:p>
            <a:pPr marL="0" indent="0">
              <a:buNone/>
            </a:pPr>
            <a:r>
              <a:rPr lang="en-US" sz="1800" dirty="0" err="1">
                <a:latin typeface="PT Mono" panose="02060509020205020204" pitchFamily="49" charset="77"/>
              </a:rPr>
              <a:t>model.add</a:t>
            </a:r>
            <a:r>
              <a:rPr lang="en-US" sz="1800" dirty="0">
                <a:latin typeface="PT Mono" panose="02060509020205020204" pitchFamily="49" charset="77"/>
              </a:rPr>
              <a:t>(Dense(units=64,activation='</a:t>
            </a:r>
            <a:r>
              <a:rPr lang="en-US" sz="1800" dirty="0" err="1">
                <a:latin typeface="PT Mono" panose="02060509020205020204" pitchFamily="49" charset="77"/>
              </a:rPr>
              <a:t>relu</a:t>
            </a:r>
            <a:r>
              <a:rPr lang="en-US" sz="1800" dirty="0">
                <a:latin typeface="PT Mono" panose="02060509020205020204" pitchFamily="49" charset="77"/>
              </a:rPr>
              <a:t>’, </a:t>
            </a:r>
            <a:r>
              <a:rPr lang="en-US" sz="1800" dirty="0" err="1">
                <a:latin typeface="PT Mono" panose="02060509020205020204" pitchFamily="49" charset="77"/>
              </a:rPr>
              <a:t>input_dim</a:t>
            </a:r>
            <a:r>
              <a:rPr lang="en-US" sz="1800" dirty="0">
                <a:latin typeface="PT Mono" panose="02060509020205020204" pitchFamily="49" charset="77"/>
              </a:rPr>
              <a:t>=100))</a:t>
            </a:r>
          </a:p>
          <a:p>
            <a:pPr marL="0" indent="0">
              <a:buNone/>
            </a:pPr>
            <a:r>
              <a:rPr lang="en-US" sz="1800" dirty="0" err="1">
                <a:latin typeface="PT Mono" panose="02060509020205020204" pitchFamily="49" charset="77"/>
              </a:rPr>
              <a:t>model.add</a:t>
            </a:r>
            <a:r>
              <a:rPr lang="en-US" sz="1800" dirty="0">
                <a:latin typeface="PT Mono" panose="02060509020205020204" pitchFamily="49" charset="77"/>
              </a:rPr>
              <a:t>(Dense(units=10,activation='</a:t>
            </a:r>
            <a:r>
              <a:rPr lang="en-US" sz="1800" dirty="0" err="1">
                <a:latin typeface="PT Mono" panose="02060509020205020204" pitchFamily="49" charset="77"/>
              </a:rPr>
              <a:t>softmax</a:t>
            </a:r>
            <a:r>
              <a:rPr lang="en-US" sz="1800" dirty="0">
                <a:latin typeface="PT Mono" panose="02060509020205020204" pitchFamily="49" charset="77"/>
              </a:rPr>
              <a: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89</a:t>
            </a:fld>
            <a:endParaRPr lang="nl-NL" altLang="nl-NL"/>
          </a:p>
        </p:txBody>
      </p:sp>
    </p:spTree>
    <p:extLst>
      <p:ext uri="{BB962C8B-B14F-4D97-AF65-F5344CB8AC3E}">
        <p14:creationId xmlns:p14="http://schemas.microsoft.com/office/powerpoint/2010/main" val="1847848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800" dirty="0"/>
              <a:t>The parameters </a:t>
            </a:r>
            <a:r>
              <a:rPr lang="en-US" sz="2800" b="1" dirty="0"/>
              <a:t>w</a:t>
            </a:r>
            <a:r>
              <a:rPr lang="en-US" sz="2800" dirty="0"/>
              <a:t> can be determined by maximizing the log-likelihood.</a:t>
            </a:r>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a:p>
            <a:pPr marL="0" indent="0" algn="ctr">
              <a:buNone/>
            </a:pPr>
            <a:endParaRPr lang="en-US" sz="28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9</a:t>
            </a:fld>
            <a:endParaRPr lang="nl-NL" altLang="nl-NL"/>
          </a:p>
        </p:txBody>
      </p:sp>
      <mc:AlternateContent xmlns:mc="http://schemas.openxmlformats.org/markup-compatibility/2006" xmlns:a14="http://schemas.microsoft.com/office/drawing/2010/main">
        <mc:Choice Requires="a14">
          <p:sp>
            <p:nvSpPr>
              <p:cNvPr id="5" name="Rectangle 4"/>
              <p:cNvSpPr/>
              <p:nvPr/>
            </p:nvSpPr>
            <p:spPr>
              <a:xfrm>
                <a:off x="152536" y="3664128"/>
                <a:ext cx="8632001" cy="848566"/>
              </a:xfrm>
              <a:prstGeom prst="rect">
                <a:avLst/>
              </a:prstGeom>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charset="0"/>
                              <a:cs typeface="Cambria Math" charset="0"/>
                            </a:rPr>
                          </m:ctrlPr>
                        </m:sSubPr>
                        <m:e>
                          <m:r>
                            <a:rPr lang="en-US" b="1">
                              <a:latin typeface="Cambria Math" charset="0"/>
                              <a:ea typeface="Cambria Math" charset="0"/>
                              <a:cs typeface="Cambria Math" charset="0"/>
                            </a:rPr>
                            <m:t>𝛉</m:t>
                          </m:r>
                        </m:e>
                        <m:sub>
                          <m:r>
                            <m:rPr>
                              <m:sty m:val="p"/>
                            </m:rPr>
                            <a:rPr lang="en-US">
                              <a:latin typeface="Cambria Math" charset="0"/>
                              <a:ea typeface="Cambria Math" charset="0"/>
                              <a:cs typeface="Cambria Math" charset="0"/>
                            </a:rPr>
                            <m:t>ML</m:t>
                          </m:r>
                        </m:sub>
                      </m:sSub>
                      <m:r>
                        <a:rPr lang="en-US" b="1"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arg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max</m:t>
                          </m:r>
                        </m:e>
                        <m:sub>
                          <m:r>
                            <a:rPr lang="en-US" b="1">
                              <a:latin typeface="Cambria Math" charset="0"/>
                              <a:ea typeface="Cambria Math" charset="0"/>
                              <a:cs typeface="Cambria Math" charset="0"/>
                            </a:rPr>
                            <m:t>𝛉</m:t>
                          </m:r>
                        </m:sub>
                      </m:sSub>
                      <m:nary>
                        <m:naryPr>
                          <m:chr m:val="∑"/>
                          <m:ctrlPr>
                            <a:rPr lang="is-IS" i="1">
                              <a:latin typeface="Cambria Math" panose="02040503050406030204" pitchFamily="18" charset="0"/>
                              <a:ea typeface="Cambria Math" charset="0"/>
                              <a:cs typeface="Cambria Math" charset="0"/>
                            </a:rPr>
                          </m:ctrlPr>
                        </m:naryPr>
                        <m:sub>
                          <m:r>
                            <m:rPr>
                              <m:brk m:alnAt="23"/>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𝑚</m:t>
                          </m:r>
                        </m:sup>
                        <m:e>
                          <m:r>
                            <m:rPr>
                              <m:sty m:val="p"/>
                            </m:rPr>
                            <a:rPr lang="en-US" b="0" i="0" smtClean="0">
                              <a:latin typeface="Cambria Math" charset="0"/>
                              <a:ea typeface="Cambria Math" charset="0"/>
                              <a:cs typeface="Cambria Math" charset="0"/>
                            </a:rPr>
                            <m:t>log</m:t>
                          </m:r>
                          <m:d>
                            <m:dPr>
                              <m:begChr m:val="["/>
                              <m:endChr m:val="]"/>
                              <m:ctrlPr>
                                <a:rPr lang="mr-IN" i="1" smtClean="0">
                                  <a:latin typeface="Cambria Math" panose="02040503050406030204" pitchFamily="18" charset="0"/>
                                  <a:ea typeface="Cambria Math" charset="0"/>
                                  <a:cs typeface="Cambria Math" charset="0"/>
                                </a:rPr>
                              </m:ctrlPr>
                            </m:dPr>
                            <m:e>
                              <m:sSup>
                                <m:sSupPr>
                                  <m:ctrlPr>
                                    <a:rPr lang="en-US" b="1" i="1">
                                      <a:latin typeface="Cambria Math" panose="02040503050406030204" pitchFamily="18" charset="0"/>
                                      <a:ea typeface="Cambria Math" charset="0"/>
                                      <a:cs typeface="Cambria Math" charset="0"/>
                                    </a:rPr>
                                  </m:ctrlPr>
                                </m:sSupPr>
                                <m:e>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sSup>
                                        <m:sSupPr>
                                          <m:ctrlPr>
                                            <a:rPr lang="en-US" i="1">
                                              <a:latin typeface="Cambria Math" panose="02040503050406030204" pitchFamily="18" charset="0"/>
                                            </a:rPr>
                                          </m:ctrlPr>
                                        </m:sSupPr>
                                        <m:e>
                                          <m:r>
                                            <a:rPr lang="en-US" b="1">
                                              <a:latin typeface="Cambria Math" charset="0"/>
                                            </a:rPr>
                                            <m:t>𝐱</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r>
                                        <a:rPr lang="en-US" b="1">
                                          <a:latin typeface="Cambria Math" charset="0"/>
                                          <a:ea typeface="Cambria Math" charset="0"/>
                                          <a:cs typeface="Cambria Math" charset="0"/>
                                        </a:rPr>
                                        <m:t>𝛉</m:t>
                                      </m:r>
                                    </m:e>
                                  </m:d>
                                </m:e>
                                <m:sup>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𝑦</m:t>
                                      </m:r>
                                    </m:e>
                                    <m:sup>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r>
                                        <a:rPr lang="en-US" i="1">
                                          <a:latin typeface="Cambria Math" charset="0"/>
                                          <a:ea typeface="Cambria Math" charset="0"/>
                                          <a:cs typeface="Cambria Math" charset="0"/>
                                        </a:rPr>
                                        <m:t>)</m:t>
                                      </m:r>
                                    </m:sup>
                                  </m:sSup>
                                </m:sup>
                              </m:sSup>
                              <m:sSup>
                                <m:sSupPr>
                                  <m:ctrlPr>
                                    <a:rPr lang="en-US" b="1" i="1">
                                      <a:latin typeface="Cambria Math" panose="02040503050406030204" pitchFamily="18" charset="0"/>
                                      <a:ea typeface="Cambria Math" charset="0"/>
                                      <a:cs typeface="Cambria Math" charset="0"/>
                                    </a:rPr>
                                  </m:ctrlPr>
                                </m:sSupPr>
                                <m:e>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=0</m:t>
                                      </m:r>
                                    </m:e>
                                    <m:e>
                                      <m:sSup>
                                        <m:sSupPr>
                                          <m:ctrlPr>
                                            <a:rPr lang="en-US" i="1">
                                              <a:latin typeface="Cambria Math" panose="02040503050406030204" pitchFamily="18" charset="0"/>
                                            </a:rPr>
                                          </m:ctrlPr>
                                        </m:sSupPr>
                                        <m:e>
                                          <m:r>
                                            <a:rPr lang="en-US" b="1">
                                              <a:latin typeface="Cambria Math" charset="0"/>
                                            </a:rPr>
                                            <m:t>𝐱</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r>
                                        <a:rPr lang="en-US" b="1">
                                          <a:latin typeface="Cambria Math" charset="0"/>
                                          <a:ea typeface="Cambria Math" charset="0"/>
                                          <a:cs typeface="Cambria Math" charset="0"/>
                                        </a:rPr>
                                        <m:t>𝛉</m:t>
                                      </m:r>
                                    </m:e>
                                  </m:d>
                                </m:e>
                                <m:sup>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1−</m:t>
                                      </m:r>
                                      <m:r>
                                        <a:rPr lang="en-US" i="1">
                                          <a:latin typeface="Cambria Math" charset="0"/>
                                          <a:ea typeface="Cambria Math" charset="0"/>
                                          <a:cs typeface="Cambria Math" charset="0"/>
                                        </a:rPr>
                                        <m:t>𝑦</m:t>
                                      </m:r>
                                    </m:e>
                                    <m:sup>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r>
                                        <a:rPr lang="en-US" i="1">
                                          <a:latin typeface="Cambria Math" charset="0"/>
                                          <a:ea typeface="Cambria Math" charset="0"/>
                                          <a:cs typeface="Cambria Math" charset="0"/>
                                        </a:rPr>
                                        <m:t>)</m:t>
                                      </m:r>
                                    </m:sup>
                                  </m:sSup>
                                </m:sup>
                              </m:sSup>
                            </m:e>
                          </m:d>
                        </m:e>
                      </m:nary>
                    </m:oMath>
                  </m:oMathPara>
                </a14:m>
                <a:endParaRPr lang="en-US" dirty="0">
                  <a:ea typeface="Cambria Math" charset="0"/>
                  <a:cs typeface="Cambria Math"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52536" y="3664128"/>
                <a:ext cx="8632001" cy="84856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3502854" y="3786986"/>
            <a:ext cx="1867489" cy="54512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08815" y="3786986"/>
            <a:ext cx="2155767" cy="54512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304937" y="4572680"/>
                <a:ext cx="8632001" cy="848566"/>
              </a:xfrm>
              <a:prstGeom prst="rect">
                <a:avLst/>
              </a:prstGeom>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charset="0"/>
                              <a:cs typeface="Cambria Math" charset="0"/>
                            </a:rPr>
                          </m:ctrlPr>
                        </m:sSubPr>
                        <m:e>
                          <m:r>
                            <a:rPr lang="en-US" b="1">
                              <a:latin typeface="Cambria Math" charset="0"/>
                              <a:ea typeface="Cambria Math" charset="0"/>
                              <a:cs typeface="Cambria Math" charset="0"/>
                            </a:rPr>
                            <m:t>𝛉</m:t>
                          </m:r>
                        </m:e>
                        <m:sub>
                          <m:r>
                            <m:rPr>
                              <m:sty m:val="p"/>
                            </m:rPr>
                            <a:rPr lang="en-US">
                              <a:latin typeface="Cambria Math" charset="0"/>
                              <a:ea typeface="Cambria Math" charset="0"/>
                              <a:cs typeface="Cambria Math" charset="0"/>
                            </a:rPr>
                            <m:t>ML</m:t>
                          </m:r>
                        </m:sub>
                      </m:sSub>
                      <m:r>
                        <a:rPr lang="en-US" b="1"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arg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max</m:t>
                          </m:r>
                        </m:e>
                        <m:sub>
                          <m:r>
                            <a:rPr lang="en-US" b="1">
                              <a:latin typeface="Cambria Math" charset="0"/>
                              <a:ea typeface="Cambria Math" charset="0"/>
                              <a:cs typeface="Cambria Math" charset="0"/>
                            </a:rPr>
                            <m:t>𝛉</m:t>
                          </m:r>
                        </m:sub>
                      </m:sSub>
                      <m:nary>
                        <m:naryPr>
                          <m:chr m:val="∑"/>
                          <m:ctrlPr>
                            <a:rPr lang="is-IS" i="1" smtClean="0">
                              <a:latin typeface="Cambria Math" panose="02040503050406030204" pitchFamily="18" charset="0"/>
                              <a:ea typeface="Cambria Math" charset="0"/>
                              <a:cs typeface="Cambria Math" charset="0"/>
                            </a:rPr>
                          </m:ctrlPr>
                        </m:naryPr>
                        <m:sub>
                          <m:r>
                            <m:rPr>
                              <m:brk m:alnAt="23"/>
                            </m:rPr>
                            <a:rPr lang="en-US" i="1">
                              <a:latin typeface="Cambria Math" charset="0"/>
                              <a:ea typeface="Cambria Math" charset="0"/>
                              <a:cs typeface="Cambria Math" charset="0"/>
                            </a:rPr>
                            <m:t>𝑖</m:t>
                          </m:r>
                          <m:r>
                            <a:rPr lang="en-US" i="1">
                              <a:latin typeface="Cambria Math" charset="0"/>
                              <a:ea typeface="Cambria Math" charset="0"/>
                              <a:cs typeface="Cambria Math" charset="0"/>
                            </a:rPr>
                            <m:t>=1</m:t>
                          </m:r>
                        </m:sub>
                        <m:sup>
                          <m:r>
                            <a:rPr lang="en-US" i="1">
                              <a:latin typeface="Cambria Math" charset="0"/>
                              <a:ea typeface="Cambria Math" charset="0"/>
                              <a:cs typeface="Cambria Math" charset="0"/>
                            </a:rPr>
                            <m:t>𝑚</m:t>
                          </m:r>
                        </m:sup>
                        <m:e>
                          <m:r>
                            <m:rPr>
                              <m:sty m:val="p"/>
                            </m:rPr>
                            <a:rPr lang="en-US">
                              <a:latin typeface="Cambria Math" charset="0"/>
                              <a:ea typeface="Cambria Math" charset="0"/>
                              <a:cs typeface="Cambria Math" charset="0"/>
                            </a:rPr>
                            <m:t>log</m:t>
                          </m:r>
                          <m:d>
                            <m:dPr>
                              <m:begChr m:val="["/>
                              <m:endChr m:val="]"/>
                              <m:ctrlPr>
                                <a:rPr lang="mr-IN" i="1">
                                  <a:latin typeface="Cambria Math" panose="02040503050406030204" pitchFamily="18" charset="0"/>
                                  <a:ea typeface="Cambria Math" charset="0"/>
                                  <a:cs typeface="Cambria Math" charset="0"/>
                                </a:rPr>
                              </m:ctrlPr>
                            </m:dPr>
                            <m:e>
                              <m:sSup>
                                <m:sSupPr>
                                  <m:ctrlPr>
                                    <a:rPr lang="en-US" b="1" i="1">
                                      <a:latin typeface="Cambria Math" panose="02040503050406030204" pitchFamily="18" charset="0"/>
                                      <a:ea typeface="Cambria Math" charset="0"/>
                                      <a:cs typeface="Cambria Math" charset="0"/>
                                    </a:rPr>
                                  </m:ctrlPr>
                                </m:sSupPr>
                                <m:e>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sSup>
                                        <m:sSupPr>
                                          <m:ctrlPr>
                                            <a:rPr lang="en-US" i="1">
                                              <a:latin typeface="Cambria Math" panose="02040503050406030204" pitchFamily="18" charset="0"/>
                                            </a:rPr>
                                          </m:ctrlPr>
                                        </m:sSupPr>
                                        <m:e>
                                          <m:r>
                                            <a:rPr lang="en-US" b="1">
                                              <a:latin typeface="Cambria Math" charset="0"/>
                                            </a:rPr>
                                            <m:t>𝐱</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r>
                                        <a:rPr lang="en-US" b="1">
                                          <a:latin typeface="Cambria Math" charset="0"/>
                                          <a:ea typeface="Cambria Math" charset="0"/>
                                          <a:cs typeface="Cambria Math" charset="0"/>
                                        </a:rPr>
                                        <m:t>𝛉</m:t>
                                      </m:r>
                                    </m:e>
                                  </m:d>
                                </m:e>
                                <m:sup>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𝑦</m:t>
                                      </m:r>
                                    </m:e>
                                    <m:sup>
                                      <m:r>
                                        <a:rPr lang="en-US" i="1">
                                          <a:latin typeface="Cambria Math" charset="0"/>
                                          <a:ea typeface="Cambria Math" charset="0"/>
                                          <a:cs typeface="Cambria Math" charset="0"/>
                                        </a:rPr>
                                        <m:t>(</m:t>
                                      </m:r>
                                      <m:r>
                                        <a:rPr lang="en-US" i="1">
                                          <a:latin typeface="Cambria Math" charset="0"/>
                                          <a:ea typeface="Cambria Math" charset="0"/>
                                          <a:cs typeface="Cambria Math" charset="0"/>
                                        </a:rPr>
                                        <m:t>𝑖</m:t>
                                      </m:r>
                                      <m:r>
                                        <a:rPr lang="en-US" i="1">
                                          <a:latin typeface="Cambria Math" charset="0"/>
                                          <a:ea typeface="Cambria Math" charset="0"/>
                                          <a:cs typeface="Cambria Math" charset="0"/>
                                        </a:rPr>
                                        <m:t>)</m:t>
                                      </m:r>
                                    </m:sup>
                                  </m:sSup>
                                </m:sup>
                              </m:sSup>
                              <m:sSup>
                                <m:sSupPr>
                                  <m:ctrlPr>
                                    <a:rPr lang="mr-IN" b="1" i="1" smtClean="0">
                                      <a:latin typeface="Cambria Math" panose="02040503050406030204" pitchFamily="18" charset="0"/>
                                      <a:ea typeface="Cambria Math" charset="0"/>
                                      <a:cs typeface="Cambria Math" charset="0"/>
                                    </a:rPr>
                                  </m:ctrlPr>
                                </m:sSupPr>
                                <m:e>
                                  <m:d>
                                    <m:dPr>
                                      <m:begChr m:val="["/>
                                      <m:endChr m:val="]"/>
                                      <m:ctrlPr>
                                        <a:rPr lang="mr-IN" b="1"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1</m:t>
                                      </m:r>
                                      <m:r>
                                        <a:rPr lang="en-US" b="1" i="1">
                                          <a:latin typeface="Cambria Math" charset="0"/>
                                          <a:ea typeface="Cambria Math" charset="0"/>
                                          <a:cs typeface="Cambria Math" charset="0"/>
                                        </a:rPr>
                                        <m:t>−</m:t>
                                      </m:r>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sSup>
                                            <m:sSupPr>
                                              <m:ctrlPr>
                                                <a:rPr lang="en-US" i="1">
                                                  <a:latin typeface="Cambria Math" panose="02040503050406030204" pitchFamily="18" charset="0"/>
                                                </a:rPr>
                                              </m:ctrlPr>
                                            </m:sSupPr>
                                            <m:e>
                                              <m:r>
                                                <a:rPr lang="en-US" b="1">
                                                  <a:latin typeface="Cambria Math" charset="0"/>
                                                </a:rPr>
                                                <m:t>𝐱</m:t>
                                              </m:r>
                                            </m:e>
                                            <m:sup>
                                              <m:d>
                                                <m:dPr>
                                                  <m:ctrlPr>
                                                    <a:rPr lang="en-US" i="1">
                                                      <a:latin typeface="Cambria Math" panose="02040503050406030204" pitchFamily="18" charset="0"/>
                                                    </a:rPr>
                                                  </m:ctrlPr>
                                                </m:dPr>
                                                <m:e>
                                                  <m:r>
                                                    <a:rPr lang="en-US" i="1">
                                                      <a:latin typeface="Cambria Math" charset="0"/>
                                                    </a:rPr>
                                                    <m:t>𝑖</m:t>
                                                  </m:r>
                                                </m:e>
                                              </m:d>
                                            </m:sup>
                                          </m:sSup>
                                          <m:r>
                                            <a:rPr lang="en-US" i="1">
                                              <a:latin typeface="Cambria Math" charset="0"/>
                                            </a:rPr>
                                            <m:t>,</m:t>
                                          </m:r>
                                          <m:r>
                                            <a:rPr lang="en-US" b="1">
                                              <a:latin typeface="Cambria Math" charset="0"/>
                                              <a:ea typeface="Cambria Math" charset="0"/>
                                              <a:cs typeface="Cambria Math" charset="0"/>
                                            </a:rPr>
                                            <m:t>𝛉</m:t>
                                          </m:r>
                                        </m:e>
                                      </m:d>
                                    </m:e>
                                  </m:d>
                                </m:e>
                                <m:sup>
                                  <m:sSup>
                                    <m:sSupPr>
                                      <m:ctrlPr>
                                        <a:rPr lang="mr-IN"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𝑦</m:t>
                                      </m:r>
                                    </m:e>
                                    <m: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m:t>
                                      </m:r>
                                    </m:sup>
                                  </m:sSup>
                                  <m:r>
                                    <a:rPr lang="en-US" b="1" i="1" smtClean="0">
                                      <a:latin typeface="Cambria Math" charset="0"/>
                                      <a:ea typeface="Cambria Math" charset="0"/>
                                      <a:cs typeface="Cambria Math" charset="0"/>
                                    </a:rPr>
                                    <m:t>−</m:t>
                                  </m:r>
                                  <m:r>
                                    <a:rPr lang="en-US" b="0" i="1" smtClean="0">
                                      <a:latin typeface="Cambria Math" charset="0"/>
                                      <a:ea typeface="Cambria Math" charset="0"/>
                                      <a:cs typeface="Cambria Math" charset="0"/>
                                    </a:rPr>
                                    <m:t>1</m:t>
                                  </m:r>
                                </m:sup>
                              </m:sSup>
                            </m:e>
                          </m:d>
                        </m:e>
                      </m:nary>
                    </m:oMath>
                  </m:oMathPara>
                </a14:m>
                <a:endParaRPr lang="en-US" dirty="0">
                  <a:ea typeface="Cambria Math" charset="0"/>
                  <a:cs typeface="Cambria Math"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04937" y="4572680"/>
                <a:ext cx="8632001" cy="848566"/>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246185" y="3552086"/>
            <a:ext cx="914400" cy="914400"/>
          </a:xfrm>
          <a:prstGeom prst="rect">
            <a:avLst/>
          </a:prstGeom>
        </p:spPr>
        <p:txBody>
          <a:bodyPr wrap="none" rtlCol="0" anchor="t">
            <a:normAutofit/>
          </a:bodyPr>
          <a:lstStyle/>
          <a:p>
            <a:endParaRPr lang="en-US" dirty="0">
              <a:solidFill>
                <a:schemeClr val="tx1"/>
              </a:solidFill>
            </a:endParaRPr>
          </a:p>
        </p:txBody>
      </p:sp>
      <mc:AlternateContent xmlns:mc="http://schemas.openxmlformats.org/markup-compatibility/2006" xmlns:a14="http://schemas.microsoft.com/office/drawing/2010/main">
        <mc:Choice Requires="a14">
          <p:sp>
            <p:nvSpPr>
              <p:cNvPr id="10" name="Rectangle 9"/>
              <p:cNvSpPr/>
              <p:nvPr/>
            </p:nvSpPr>
            <p:spPr>
              <a:xfrm>
                <a:off x="3139877" y="3083600"/>
                <a:ext cx="2864246" cy="374270"/>
              </a:xfrm>
              <a:prstGeom prst="rect">
                <a:avLst/>
              </a:prstGeom>
            </p:spPr>
            <p:txBody>
              <a:bodyPr wrap="none">
                <a:spAutoFit/>
              </a:bodyPr>
              <a:lstStyle/>
              <a:p>
                <a:pPr marL="0" indent="0" algn="ctr">
                  <a:buNone/>
                </a:pPr>
                <a14:m>
                  <m:oMath xmlns:m="http://schemas.openxmlformats.org/officeDocument/2006/math">
                    <m:r>
                      <a:rPr lang="en-US" i="1">
                        <a:latin typeface="Cambria Math" charset="0"/>
                      </a:rPr>
                      <m:t>𝑝</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e>
                        <m:r>
                          <a:rPr lang="en-US" b="1">
                            <a:latin typeface="Cambria Math" charset="0"/>
                          </a:rPr>
                          <m:t>𝐱</m:t>
                        </m:r>
                        <m:r>
                          <a:rPr lang="en-US" i="1">
                            <a:latin typeface="Cambria Math" charset="0"/>
                          </a:rPr>
                          <m:t>,</m:t>
                        </m:r>
                        <m:r>
                          <a:rPr lang="en-US" b="1">
                            <a:latin typeface="Cambria Math" charset="0"/>
                            <a:ea typeface="Cambria Math" charset="0"/>
                            <a:cs typeface="Cambria Math" charset="0"/>
                          </a:rPr>
                          <m:t>𝛉</m:t>
                        </m:r>
                      </m:e>
                    </m:d>
                    <m:r>
                      <a:rPr lang="en-US" b="1" i="1">
                        <a:latin typeface="Cambria Math" charset="0"/>
                        <a:ea typeface="Cambria Math" charset="0"/>
                        <a:cs typeface="Cambria Math" charset="0"/>
                      </a:rPr>
                      <m:t>=</m:t>
                    </m:r>
                    <m:r>
                      <m:rPr>
                        <m:sty m:val="p"/>
                      </m:rPr>
                      <a:rPr lang="en-US">
                        <a:latin typeface="Cambria Math" charset="0"/>
                        <a:ea typeface="Cambria Math" charset="0"/>
                        <a:cs typeface="Cambria Math" charset="0"/>
                      </a:rPr>
                      <m:t>sigm</m:t>
                    </m:r>
                    <m:r>
                      <a:rPr lang="en-US" b="1" i="1">
                        <a:latin typeface="Cambria Math" charset="0"/>
                        <a:ea typeface="Cambria Math" charset="0"/>
                        <a:cs typeface="Cambria Math" charset="0"/>
                      </a:rPr>
                      <m:t>(</m:t>
                    </m:r>
                    <m:sSup>
                      <m:sSupPr>
                        <m:ctrlPr>
                          <a:rPr lang="en-US" i="1">
                            <a:latin typeface="Cambria Math" panose="02040503050406030204" pitchFamily="18" charset="0"/>
                          </a:rPr>
                        </m:ctrlPr>
                      </m:sSupPr>
                      <m:e>
                        <m:r>
                          <a:rPr lang="en-US" b="1">
                            <a:latin typeface="Cambria Math" charset="0"/>
                          </a:rPr>
                          <m:t>𝐰</m:t>
                        </m:r>
                      </m:e>
                      <m:sup>
                        <m:r>
                          <m:rPr>
                            <m:sty m:val="p"/>
                          </m:rPr>
                          <a:rPr lang="en-US">
                            <a:latin typeface="Cambria Math" charset="0"/>
                          </a:rPr>
                          <m:t>T</m:t>
                        </m:r>
                      </m:sup>
                    </m:sSup>
                    <m:r>
                      <a:rPr lang="en-US" b="1">
                        <a:latin typeface="Cambria Math" charset="0"/>
                      </a:rPr>
                      <m:t>𝐱</m:t>
                    </m:r>
                  </m:oMath>
                </a14:m>
                <a:r>
                  <a:rPr lang="en-US" dirty="0"/>
                  <a:t>)</a:t>
                </a:r>
              </a:p>
            </p:txBody>
          </p:sp>
        </mc:Choice>
        <mc:Fallback xmlns="">
          <p:sp>
            <p:nvSpPr>
              <p:cNvPr id="10" name="Rectangle 9"/>
              <p:cNvSpPr>
                <a:spLocks noRot="1" noChangeAspect="1" noMove="1" noResize="1" noEditPoints="1" noAdjustHandles="1" noChangeArrowheads="1" noChangeShapeType="1" noTextEdit="1"/>
              </p:cNvSpPr>
              <p:nvPr/>
            </p:nvSpPr>
            <p:spPr>
              <a:xfrm>
                <a:off x="3139877" y="3083600"/>
                <a:ext cx="2864246" cy="374270"/>
              </a:xfrm>
              <a:prstGeom prst="rect">
                <a:avLst/>
              </a:prstGeom>
              <a:blipFill rotWithShape="0">
                <a:blip r:embed="rId5"/>
                <a:stretch>
                  <a:fillRect t="-8197" r="-1489" b="-26230"/>
                </a:stretch>
              </a:blipFill>
            </p:spPr>
            <p:txBody>
              <a:bodyPr/>
              <a:lstStyle/>
              <a:p>
                <a:r>
                  <a:rPr lang="en-US">
                    <a:noFill/>
                  </a:rPr>
                  <a:t> </a:t>
                </a:r>
              </a:p>
            </p:txBody>
          </p:sp>
        </mc:Fallback>
      </mc:AlternateContent>
    </p:spTree>
    <p:extLst>
      <p:ext uri="{BB962C8B-B14F-4D97-AF65-F5344CB8AC3E}">
        <p14:creationId xmlns:p14="http://schemas.microsoft.com/office/powerpoint/2010/main" val="2003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BFC072-C928-9941-919A-42F78182614B}"/>
              </a:ext>
            </a:extLst>
          </p:cNvPr>
          <p:cNvSpPr>
            <a:spLocks noGrp="1"/>
          </p:cNvSpPr>
          <p:nvPr>
            <p:ph sz="half" idx="2"/>
          </p:nvPr>
        </p:nvSpPr>
        <p:spPr/>
        <p:txBody>
          <a:bodyPr>
            <a:normAutofit/>
          </a:bodyPr>
          <a:lstStyle/>
          <a:p>
            <a:pPr marL="0" lvl="0" indent="0" algn="ctr">
              <a:buNone/>
            </a:pPr>
            <a:r>
              <a:rPr lang="en-US" sz="2200" dirty="0">
                <a:solidFill>
                  <a:srgbClr val="003A80"/>
                </a:solidFill>
              </a:rPr>
              <a:t>Dense (fully-connected layer) parameters (similar for convolutional layers):</a:t>
            </a:r>
          </a:p>
          <a:p>
            <a:pPr marL="0" indent="0">
              <a:buNone/>
            </a:pPr>
            <a:endParaRPr lang="en-US" sz="1800" dirty="0">
              <a:latin typeface="PT Mono" panose="02060509020205020204" pitchFamily="49" charset="77"/>
            </a:endParaRPr>
          </a:p>
          <a:p>
            <a:pPr marL="0" indent="0">
              <a:buNone/>
            </a:pPr>
            <a:r>
              <a:rPr lang="en-US" sz="1800" dirty="0" err="1">
                <a:latin typeface="PT Mono" panose="02060509020205020204" pitchFamily="49" charset="77"/>
              </a:rPr>
              <a:t>keras.layers.Dense</a:t>
            </a:r>
            <a:r>
              <a:rPr lang="en-US" sz="1800" dirty="0">
                <a:latin typeface="PT Mono" panose="02060509020205020204" pitchFamily="49" charset="77"/>
              </a:rPr>
              <a:t>(units, </a:t>
            </a:r>
          </a:p>
          <a:p>
            <a:pPr marL="0" indent="0">
              <a:buNone/>
            </a:pPr>
            <a:r>
              <a:rPr lang="en-US" sz="1800" dirty="0">
                <a:latin typeface="PT Mono" panose="02060509020205020204" pitchFamily="49" charset="77"/>
              </a:rPr>
              <a:t>	activation=</a:t>
            </a:r>
            <a:r>
              <a:rPr lang="en-US" sz="1800" b="1" dirty="0">
                <a:latin typeface="PT Mono" panose="02060509020205020204" pitchFamily="49" charset="77"/>
              </a:rPr>
              <a:t>None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use_bias</a:t>
            </a:r>
            <a:r>
              <a:rPr lang="en-US" sz="1800" dirty="0">
                <a:latin typeface="PT Mono" panose="02060509020205020204" pitchFamily="49" charset="77"/>
              </a:rPr>
              <a:t>=</a:t>
            </a:r>
            <a:r>
              <a:rPr lang="en-US" sz="1800" b="1" dirty="0">
                <a:latin typeface="PT Mono" panose="02060509020205020204" pitchFamily="49" charset="77"/>
              </a:rPr>
              <a:t>True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kernel_initializer</a:t>
            </a:r>
            <a:r>
              <a:rPr lang="en-US" sz="1800" dirty="0">
                <a:latin typeface="PT Mono" panose="02060509020205020204" pitchFamily="49" charset="77"/>
              </a:rPr>
              <a:t>='</a:t>
            </a:r>
            <a:r>
              <a:rPr lang="en-US" sz="1800" dirty="0" err="1">
                <a:latin typeface="PT Mono" panose="02060509020205020204" pitchFamily="49" charset="77"/>
              </a:rPr>
              <a:t>glorot_uniform</a:t>
            </a:r>
            <a:r>
              <a:rPr lang="en-US" sz="1800" dirty="0">
                <a:latin typeface="PT Mono" panose="02060509020205020204" pitchFamily="49" charset="77"/>
              </a:rPr>
              <a:t>’, 	</a:t>
            </a:r>
            <a:r>
              <a:rPr lang="en-US" sz="1800" dirty="0" err="1">
                <a:latin typeface="PT Mono" panose="02060509020205020204" pitchFamily="49" charset="77"/>
              </a:rPr>
              <a:t>bias_initializer</a:t>
            </a:r>
            <a:r>
              <a:rPr lang="en-US" sz="1800" dirty="0">
                <a:latin typeface="PT Mono" panose="02060509020205020204" pitchFamily="49" charset="77"/>
              </a:rPr>
              <a:t>='zeros’,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kernel_regularizer</a:t>
            </a:r>
            <a:r>
              <a:rPr lang="en-US" sz="1800" dirty="0">
                <a:latin typeface="PT Mono" panose="02060509020205020204" pitchFamily="49" charset="77"/>
              </a:rPr>
              <a:t>=</a:t>
            </a:r>
            <a:r>
              <a:rPr lang="en-US" sz="1800" b="1" dirty="0">
                <a:latin typeface="PT Mono" panose="02060509020205020204" pitchFamily="49" charset="77"/>
              </a:rPr>
              <a:t>None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bias_regularizer</a:t>
            </a:r>
            <a:r>
              <a:rPr lang="en-US" sz="1800" dirty="0">
                <a:latin typeface="PT Mono" panose="02060509020205020204" pitchFamily="49" charset="77"/>
              </a:rPr>
              <a:t>=</a:t>
            </a:r>
            <a:r>
              <a:rPr lang="en-US" sz="1800" b="1" dirty="0">
                <a:latin typeface="PT Mono" panose="02060509020205020204" pitchFamily="49" charset="77"/>
              </a:rPr>
              <a:t>None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activity_regularizer</a:t>
            </a:r>
            <a:r>
              <a:rPr lang="en-US" sz="1800" dirty="0">
                <a:latin typeface="PT Mono" panose="02060509020205020204" pitchFamily="49" charset="77"/>
              </a:rPr>
              <a:t>=</a:t>
            </a:r>
            <a:r>
              <a:rPr lang="en-US" sz="1800" b="1" dirty="0">
                <a:latin typeface="PT Mono" panose="02060509020205020204" pitchFamily="49" charset="77"/>
              </a:rPr>
              <a:t>None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kernel_constraint</a:t>
            </a:r>
            <a:r>
              <a:rPr lang="en-US" sz="1800" dirty="0">
                <a:latin typeface="PT Mono" panose="02060509020205020204" pitchFamily="49" charset="77"/>
              </a:rPr>
              <a:t>=</a:t>
            </a:r>
            <a:r>
              <a:rPr lang="en-US" sz="1800" b="1" dirty="0">
                <a:latin typeface="PT Mono" panose="02060509020205020204" pitchFamily="49" charset="77"/>
              </a:rPr>
              <a:t>None</a:t>
            </a:r>
            <a:r>
              <a:rPr lang="en-US" sz="1800" dirty="0">
                <a:latin typeface="PT Mono" panose="02060509020205020204" pitchFamily="49" charset="77"/>
              </a:rPr>
              <a:t>, </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bias_constraint</a:t>
            </a:r>
            <a:r>
              <a:rPr lang="en-US" sz="1800" dirty="0">
                <a:latin typeface="PT Mono" panose="02060509020205020204" pitchFamily="49" charset="77"/>
              </a:rPr>
              <a:t>=</a:t>
            </a:r>
            <a:r>
              <a:rPr lang="en-US" sz="1800" b="1" dirty="0">
                <a:latin typeface="PT Mono" panose="02060509020205020204" pitchFamily="49" charset="77"/>
              </a:rPr>
              <a:t>None</a:t>
            </a:r>
            <a:r>
              <a:rPr lang="en-US" sz="1800" dirty="0">
                <a:latin typeface="PT Mono" panose="02060509020205020204" pitchFamily="49" charset="77"/>
              </a:rPr>
              <a:t>) </a:t>
            </a:r>
            <a:br>
              <a:rPr lang="en-US" sz="1800" dirty="0">
                <a:latin typeface="PT Mono" panose="02060509020205020204" pitchFamily="49" charset="77"/>
              </a:rPr>
            </a:br>
            <a:endParaRPr lang="en-US" sz="1800" dirty="0">
              <a:latin typeface="PT Mono" panose="02060509020205020204" pitchFamily="49" charset="77"/>
            </a:endParaRPr>
          </a:p>
        </p:txBody>
      </p:sp>
      <p:sp>
        <p:nvSpPr>
          <p:cNvPr id="3" name="Subtitle 2">
            <a:extLst>
              <a:ext uri="{FF2B5EF4-FFF2-40B4-BE49-F238E27FC236}">
                <a16:creationId xmlns:a16="http://schemas.microsoft.com/office/drawing/2014/main" id="{30B68F73-CE43-F248-941C-D1A7EED6F85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8B499B-3ABC-C04E-ABED-CE43C0CA722A}"/>
              </a:ext>
            </a:extLst>
          </p:cNvPr>
          <p:cNvSpPr>
            <a:spLocks noGrp="1"/>
          </p:cNvSpPr>
          <p:nvPr>
            <p:ph type="sldNum" sz="quarter" idx="10"/>
          </p:nvPr>
        </p:nvSpPr>
        <p:spPr/>
        <p:txBody>
          <a:bodyPr/>
          <a:lstStyle/>
          <a:p>
            <a:pPr>
              <a:defRPr/>
            </a:pPr>
            <a:fld id="{B0B43513-D02F-4D41-AB37-CEA7021E9403}" type="slidenum">
              <a:rPr lang="nl-NL" altLang="nl-NL" smtClean="0"/>
              <a:pPr>
                <a:defRPr/>
              </a:pPr>
              <a:t>90</a:t>
            </a:fld>
            <a:endParaRPr lang="nl-NL" altLang="nl-NL"/>
          </a:p>
        </p:txBody>
      </p:sp>
    </p:spTree>
    <p:extLst>
      <p:ext uri="{BB962C8B-B14F-4D97-AF65-F5344CB8AC3E}">
        <p14:creationId xmlns:p14="http://schemas.microsoft.com/office/powerpoint/2010/main" val="2408849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a:t>Training the NN model:</a:t>
            </a:r>
          </a:p>
          <a:p>
            <a:pPr marL="0" indent="0" algn="ctr">
              <a:buNone/>
            </a:pPr>
            <a:r>
              <a:rPr lang="en-US" sz="2200" dirty="0"/>
              <a:t>Cross-entropy loss</a:t>
            </a:r>
          </a:p>
          <a:p>
            <a:pPr marL="0" indent="0" algn="ctr">
              <a:buNone/>
            </a:pPr>
            <a:r>
              <a:rPr lang="en-US" sz="2200" dirty="0"/>
              <a:t>Stochastic gradient descent with momentum</a:t>
            </a:r>
          </a:p>
          <a:p>
            <a:pPr marL="0" indent="0" algn="ctr">
              <a:buNone/>
            </a:pPr>
            <a:r>
              <a:rPr lang="en-US" sz="2200" dirty="0"/>
              <a:t>Learning rate 0.01</a:t>
            </a:r>
          </a:p>
          <a:p>
            <a:pPr marL="0" indent="0" algn="ctr">
              <a:buNone/>
            </a:pPr>
            <a:r>
              <a:rPr lang="en-US" sz="2200" dirty="0"/>
              <a:t>Momentum 0.9</a:t>
            </a:r>
          </a:p>
          <a:p>
            <a:pPr marL="0" indent="0" algn="ctr">
              <a:buNone/>
            </a:pPr>
            <a:endParaRPr lang="en-US" sz="2200" dirty="0"/>
          </a:p>
          <a:p>
            <a:pPr marL="0" indent="0">
              <a:buNone/>
            </a:pPr>
            <a:r>
              <a:rPr lang="en-US" sz="1800" dirty="0" err="1">
                <a:latin typeface="PT Mono" panose="02060509020205020204" pitchFamily="49" charset="77"/>
              </a:rPr>
              <a:t>model.compile</a:t>
            </a:r>
            <a:r>
              <a:rPr lang="en-US" sz="1800" dirty="0">
                <a:latin typeface="PT Mono" panose="02060509020205020204" pitchFamily="49" charset="77"/>
              </a:rPr>
              <a:t>(loss=</a:t>
            </a:r>
            <a:r>
              <a:rPr lang="en-US" sz="1800" dirty="0" err="1">
                <a:latin typeface="PT Mono" panose="02060509020205020204" pitchFamily="49" charset="77"/>
              </a:rPr>
              <a:t>keras.losses.categorical_crossentropy</a:t>
            </a:r>
            <a:r>
              <a:rPr lang="en-US" sz="1800" dirty="0">
                <a:latin typeface="PT Mono" panose="02060509020205020204" pitchFamily="49" charset="77"/>
              </a:rPr>
              <a:t>, optimizer=</a:t>
            </a:r>
            <a:r>
              <a:rPr lang="en-US" sz="1800" dirty="0" err="1">
                <a:latin typeface="PT Mono" panose="02060509020205020204" pitchFamily="49" charset="77"/>
              </a:rPr>
              <a:t>keras.optimizers.SGD</a:t>
            </a:r>
            <a:r>
              <a:rPr lang="en-US" sz="1800" dirty="0">
                <a:latin typeface="PT Mono" panose="02060509020205020204" pitchFamily="49" charset="77"/>
              </a:rPr>
              <a:t>(</a:t>
            </a:r>
            <a:r>
              <a:rPr lang="en-US" sz="1800" dirty="0" err="1">
                <a:latin typeface="PT Mono" panose="02060509020205020204" pitchFamily="49" charset="77"/>
              </a:rPr>
              <a:t>lr</a:t>
            </a:r>
            <a:r>
              <a:rPr lang="en-US" sz="1800" dirty="0">
                <a:latin typeface="PT Mono" panose="02060509020205020204" pitchFamily="49" charset="77"/>
              </a:rPr>
              <a:t>=0.01, momentum=0.9))</a:t>
            </a:r>
          </a:p>
          <a:p>
            <a:pPr marL="0" indent="0">
              <a:buNone/>
            </a:pPr>
            <a:endParaRPr lang="en-US" sz="1800" dirty="0">
              <a:latin typeface="PT Mono" panose="02060509020205020204" pitchFamily="49" charset="77"/>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91</a:t>
            </a:fld>
            <a:endParaRPr lang="nl-NL" altLang="nl-NL"/>
          </a:p>
        </p:txBody>
      </p:sp>
    </p:spTree>
    <p:extLst>
      <p:ext uri="{BB962C8B-B14F-4D97-AF65-F5344CB8AC3E}">
        <p14:creationId xmlns:p14="http://schemas.microsoft.com/office/powerpoint/2010/main" val="29696677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a:t>Training the NN model:</a:t>
            </a:r>
          </a:p>
          <a:p>
            <a:pPr marL="0" indent="0" algn="ctr">
              <a:buNone/>
            </a:pPr>
            <a:r>
              <a:rPr lang="en-US" sz="2200" dirty="0"/>
              <a:t>Five epochs with batch size of 32</a:t>
            </a:r>
          </a:p>
          <a:p>
            <a:pPr marL="0" indent="0" algn="ctr">
              <a:buNone/>
            </a:pPr>
            <a:endParaRPr lang="en-US" sz="2200" dirty="0"/>
          </a:p>
          <a:p>
            <a:pPr marL="0" indent="0">
              <a:buNone/>
            </a:pPr>
            <a:r>
              <a:rPr lang="en-US" sz="1800" i="1" dirty="0">
                <a:latin typeface="PT Mono" panose="02060509020205020204" pitchFamily="49" charset="77"/>
              </a:rPr>
              <a:t># </a:t>
            </a:r>
            <a:r>
              <a:rPr lang="en-US" sz="1800" i="1" dirty="0" err="1">
                <a:latin typeface="PT Mono" panose="02060509020205020204" pitchFamily="49" charset="77"/>
              </a:rPr>
              <a:t>x_train</a:t>
            </a:r>
            <a:r>
              <a:rPr lang="en-US" sz="1800" i="1" dirty="0">
                <a:latin typeface="PT Mono" panose="02060509020205020204" pitchFamily="49" charset="77"/>
              </a:rPr>
              <a:t> and </a:t>
            </a:r>
            <a:r>
              <a:rPr lang="en-US" sz="1800" i="1" dirty="0" err="1">
                <a:latin typeface="PT Mono" panose="02060509020205020204" pitchFamily="49" charset="77"/>
              </a:rPr>
              <a:t>y_train</a:t>
            </a:r>
            <a:r>
              <a:rPr lang="en-US" sz="1800" i="1" dirty="0">
                <a:latin typeface="PT Mono" panose="02060509020205020204" pitchFamily="49" charset="77"/>
              </a:rPr>
              <a:t> are </a:t>
            </a:r>
            <a:r>
              <a:rPr lang="en-US" sz="1800" i="1" dirty="0" err="1">
                <a:latin typeface="PT Mono" panose="02060509020205020204" pitchFamily="49" charset="77"/>
              </a:rPr>
              <a:t>Numpy</a:t>
            </a:r>
            <a:r>
              <a:rPr lang="en-US" sz="1800" i="1" dirty="0">
                <a:latin typeface="PT Mono" panose="02060509020205020204" pitchFamily="49" charset="77"/>
              </a:rPr>
              <a:t> arrays --just like in the </a:t>
            </a:r>
            <a:r>
              <a:rPr lang="en-US" sz="1800" i="1" dirty="0" err="1">
                <a:latin typeface="PT Mono" panose="02060509020205020204" pitchFamily="49" charset="77"/>
              </a:rPr>
              <a:t>Scikit</a:t>
            </a:r>
            <a:r>
              <a:rPr lang="en-US" sz="1800" i="1" dirty="0">
                <a:latin typeface="PT Mono" panose="02060509020205020204" pitchFamily="49" charset="77"/>
              </a:rPr>
              <a:t>-Learn API.</a:t>
            </a:r>
            <a:r>
              <a:rPr lang="en-US" sz="1800" dirty="0">
                <a:latin typeface="PT Mono" panose="02060509020205020204" pitchFamily="49" charset="77"/>
              </a:rPr>
              <a:t> </a:t>
            </a:r>
          </a:p>
          <a:p>
            <a:pPr marL="0" indent="0">
              <a:buNone/>
            </a:pPr>
            <a:r>
              <a:rPr lang="en-US" sz="1800" dirty="0" err="1">
                <a:latin typeface="PT Mono" panose="02060509020205020204" pitchFamily="49" charset="77"/>
              </a:rPr>
              <a:t>model.fit</a:t>
            </a:r>
            <a:r>
              <a:rPr lang="en-US" sz="1800" dirty="0">
                <a:latin typeface="PT Mono" panose="02060509020205020204" pitchFamily="49" charset="77"/>
              </a:rPr>
              <a:t>(</a:t>
            </a:r>
            <a:r>
              <a:rPr lang="en-US" sz="1800" dirty="0" err="1">
                <a:latin typeface="PT Mono" panose="02060509020205020204" pitchFamily="49" charset="77"/>
              </a:rPr>
              <a:t>x_train</a:t>
            </a:r>
            <a:r>
              <a:rPr lang="en-US" sz="1800" dirty="0">
                <a:latin typeface="PT Mono" panose="02060509020205020204" pitchFamily="49" charset="77"/>
              </a:rPr>
              <a:t>, </a:t>
            </a:r>
            <a:r>
              <a:rPr lang="en-US" sz="1800" dirty="0" err="1">
                <a:latin typeface="PT Mono" panose="02060509020205020204" pitchFamily="49" charset="77"/>
              </a:rPr>
              <a:t>y_train</a:t>
            </a:r>
            <a:r>
              <a:rPr lang="en-US" sz="1800" dirty="0">
                <a:latin typeface="PT Mono" panose="02060509020205020204" pitchFamily="49" charset="77"/>
              </a:rPr>
              <a:t>, epochs=5, </a:t>
            </a:r>
            <a:r>
              <a:rPr lang="en-US" sz="1800" dirty="0" err="1">
                <a:latin typeface="PT Mono" panose="02060509020205020204" pitchFamily="49" charset="77"/>
              </a:rPr>
              <a:t>batch_size</a:t>
            </a:r>
            <a:r>
              <a:rPr lang="en-US" sz="1800" dirty="0">
                <a:latin typeface="PT Mono" panose="02060509020205020204" pitchFamily="49" charset="77"/>
              </a:rPr>
              <a:t>=32)</a:t>
            </a:r>
          </a:p>
          <a:p>
            <a:pPr marL="0" indent="0">
              <a:buNone/>
            </a:pPr>
            <a:endParaRPr lang="en-US" sz="1800" dirty="0">
              <a:latin typeface="PT Mono" panose="02060509020205020204" pitchFamily="49" charset="77"/>
            </a:endParaRPr>
          </a:p>
          <a:p>
            <a:pPr marL="0" lvl="0" indent="0" algn="ctr">
              <a:buNone/>
            </a:pPr>
            <a:r>
              <a:rPr lang="en-US" sz="2200" dirty="0">
                <a:solidFill>
                  <a:srgbClr val="003A80"/>
                </a:solidFill>
              </a:rPr>
              <a:t>Or, feed batches manually in a training loop:</a:t>
            </a:r>
          </a:p>
          <a:p>
            <a:pPr marL="0" indent="0">
              <a:buNone/>
            </a:pPr>
            <a:endParaRPr lang="en-US" sz="1800" dirty="0">
              <a:latin typeface="PT Mono" panose="02060509020205020204" pitchFamily="49" charset="77"/>
            </a:endParaRPr>
          </a:p>
          <a:p>
            <a:pPr marL="0" indent="0">
              <a:buNone/>
            </a:pPr>
            <a:r>
              <a:rPr lang="en-US" sz="1800" dirty="0">
                <a:latin typeface="PT Mono" panose="02060509020205020204" pitchFamily="49" charset="77"/>
              </a:rPr>
              <a:t>for </a:t>
            </a:r>
            <a:r>
              <a:rPr lang="en-US" sz="1800" dirty="0" err="1">
                <a:latin typeface="PT Mono" panose="02060509020205020204" pitchFamily="49" charset="77"/>
              </a:rPr>
              <a:t>i</a:t>
            </a:r>
            <a:r>
              <a:rPr lang="en-US" sz="1800" dirty="0">
                <a:latin typeface="PT Mono" panose="02060509020205020204" pitchFamily="49" charset="77"/>
              </a:rPr>
              <a:t> in range(0, </a:t>
            </a:r>
            <a:r>
              <a:rPr lang="en-US" sz="1800" dirty="0" err="1">
                <a:latin typeface="PT Mono" panose="02060509020205020204" pitchFamily="49" charset="77"/>
              </a:rPr>
              <a:t>num_iterations</a:t>
            </a:r>
            <a:r>
              <a:rPr lang="en-US" sz="1800" dirty="0">
                <a:latin typeface="PT Mono" panose="02060509020205020204" pitchFamily="49" charset="77"/>
              </a:rPr>
              <a:t>):</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x_batch</a:t>
            </a:r>
            <a:r>
              <a:rPr lang="en-US" sz="1800" dirty="0">
                <a:latin typeface="PT Mono" panose="02060509020205020204" pitchFamily="49" charset="77"/>
              </a:rPr>
              <a:t>, </a:t>
            </a:r>
            <a:r>
              <a:rPr lang="en-US" sz="1800" dirty="0" err="1">
                <a:latin typeface="PT Mono" panose="02060509020205020204" pitchFamily="49" charset="77"/>
              </a:rPr>
              <a:t>y_batch</a:t>
            </a:r>
            <a:r>
              <a:rPr lang="en-US" sz="1800" dirty="0">
                <a:latin typeface="PT Mono" panose="02060509020205020204" pitchFamily="49" charset="77"/>
              </a:rPr>
              <a:t> = </a:t>
            </a:r>
            <a:r>
              <a:rPr lang="en-US" sz="1800" dirty="0" err="1">
                <a:latin typeface="PT Mono" panose="02060509020205020204" pitchFamily="49" charset="77"/>
              </a:rPr>
              <a:t>some_batch_generator</a:t>
            </a:r>
            <a:r>
              <a:rPr lang="en-US" sz="1800" dirty="0">
                <a:latin typeface="PT Mono" panose="02060509020205020204" pitchFamily="49" charset="77"/>
              </a:rPr>
              <a:t>(</a:t>
            </a:r>
            <a:r>
              <a:rPr lang="en-US" sz="1800" dirty="0" err="1">
                <a:latin typeface="PT Mono" panose="02060509020205020204" pitchFamily="49" charset="77"/>
              </a:rPr>
              <a:t>i</a:t>
            </a:r>
            <a:r>
              <a:rPr lang="en-US" sz="1800" dirty="0">
                <a:latin typeface="PT Mono" panose="02060509020205020204" pitchFamily="49" charset="77"/>
              </a:rPr>
              <a:t>)</a:t>
            </a:r>
          </a:p>
          <a:p>
            <a:pPr marL="0" indent="0">
              <a:buNone/>
            </a:pPr>
            <a:r>
              <a:rPr lang="en-US" sz="1800" dirty="0">
                <a:latin typeface="PT Mono" panose="02060509020205020204" pitchFamily="49" charset="77"/>
              </a:rPr>
              <a:t>    </a:t>
            </a:r>
            <a:r>
              <a:rPr lang="en-US" sz="1800" dirty="0" err="1">
                <a:latin typeface="PT Mono" panose="02060509020205020204" pitchFamily="49" charset="77"/>
              </a:rPr>
              <a:t>model.train_on_batch</a:t>
            </a:r>
            <a:r>
              <a:rPr lang="en-US" sz="1800" dirty="0">
                <a:latin typeface="PT Mono" panose="02060509020205020204" pitchFamily="49" charset="77"/>
              </a:rPr>
              <a:t>(</a:t>
            </a:r>
            <a:r>
              <a:rPr lang="en-US" sz="1800" dirty="0" err="1">
                <a:latin typeface="PT Mono" panose="02060509020205020204" pitchFamily="49" charset="77"/>
              </a:rPr>
              <a:t>x_batch</a:t>
            </a:r>
            <a:r>
              <a:rPr lang="en-US" sz="1800" dirty="0">
                <a:latin typeface="PT Mono" panose="02060509020205020204" pitchFamily="49" charset="77"/>
              </a:rPr>
              <a:t>, </a:t>
            </a:r>
            <a:r>
              <a:rPr lang="en-US" sz="1800" dirty="0" err="1">
                <a:latin typeface="PT Mono" panose="02060509020205020204" pitchFamily="49" charset="77"/>
              </a:rPr>
              <a:t>y_batch</a:t>
            </a:r>
            <a:r>
              <a:rPr lang="en-US" sz="1800" dirty="0">
                <a:latin typeface="PT Mono" panose="02060509020205020204" pitchFamily="49" charset="77"/>
              </a:rPr>
              <a:t>) </a:t>
            </a:r>
            <a:br>
              <a:rPr lang="en-US" sz="1800" dirty="0"/>
            </a:br>
            <a:endParaRPr lang="en-US" sz="1800" dirty="0">
              <a:latin typeface="PT Mono" panose="02060509020205020204" pitchFamily="49" charset="77"/>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92</a:t>
            </a:fld>
            <a:endParaRPr lang="nl-NL" altLang="nl-NL"/>
          </a:p>
        </p:txBody>
      </p:sp>
    </p:spTree>
    <p:extLst>
      <p:ext uri="{BB962C8B-B14F-4D97-AF65-F5344CB8AC3E}">
        <p14:creationId xmlns:p14="http://schemas.microsoft.com/office/powerpoint/2010/main" val="840213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87F4F-B82C-0D4D-8807-F808CD2BA8D7}"/>
              </a:ext>
            </a:extLst>
          </p:cNvPr>
          <p:cNvSpPr>
            <a:spLocks noGrp="1"/>
          </p:cNvSpPr>
          <p:nvPr>
            <p:ph sz="half" idx="2"/>
          </p:nvPr>
        </p:nvSpPr>
        <p:spPr/>
        <p:txBody>
          <a:bodyPr>
            <a:normAutofit fontScale="92500" lnSpcReduction="10000"/>
          </a:bodyPr>
          <a:lstStyle/>
          <a:p>
            <a:pPr marL="0" indent="0" algn="ctr">
              <a:buNone/>
            </a:pPr>
            <a:r>
              <a:rPr lang="en-US" sz="2400" dirty="0" err="1"/>
              <a:t>Model.fit</a:t>
            </a:r>
            <a:r>
              <a:rPr lang="en-US" sz="2400"/>
              <a:t>() parameters:</a:t>
            </a:r>
            <a:endParaRPr lang="en-US" sz="2400" dirty="0"/>
          </a:p>
          <a:p>
            <a:pPr marL="0" indent="0">
              <a:buNone/>
            </a:pPr>
            <a:endParaRPr lang="en-US" dirty="0"/>
          </a:p>
          <a:p>
            <a:pPr marL="0" indent="0">
              <a:buNone/>
            </a:pPr>
            <a:r>
              <a:rPr lang="en-US" sz="1900" dirty="0">
                <a:latin typeface="PT Mono" panose="02060509020205020204" pitchFamily="49" charset="77"/>
              </a:rPr>
              <a:t>fit(x=</a:t>
            </a:r>
            <a:r>
              <a:rPr lang="en-US" sz="1900" b="1" dirty="0">
                <a:latin typeface="PT Mono" panose="02060509020205020204" pitchFamily="49" charset="77"/>
              </a:rPr>
              <a:t>None</a:t>
            </a:r>
            <a:r>
              <a:rPr lang="en-US" sz="1900" dirty="0">
                <a:latin typeface="PT Mono" panose="02060509020205020204" pitchFamily="49" charset="77"/>
              </a:rPr>
              <a:t>, y=</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batch_size</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epochs=1, </a:t>
            </a:r>
          </a:p>
          <a:p>
            <a:pPr marL="0" indent="0">
              <a:buNone/>
            </a:pPr>
            <a:r>
              <a:rPr lang="en-US" sz="1900" dirty="0">
                <a:latin typeface="PT Mono" panose="02060509020205020204" pitchFamily="49" charset="77"/>
              </a:rPr>
              <a:t>	verbose=1, </a:t>
            </a:r>
          </a:p>
          <a:p>
            <a:pPr marL="0" indent="0">
              <a:buNone/>
            </a:pPr>
            <a:r>
              <a:rPr lang="en-US" sz="1900" dirty="0">
                <a:latin typeface="PT Mono" panose="02060509020205020204" pitchFamily="49" charset="77"/>
              </a:rPr>
              <a:t>	callbacks=</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validation_split</a:t>
            </a:r>
            <a:r>
              <a:rPr lang="en-US" sz="1900" dirty="0">
                <a:latin typeface="PT Mono" panose="02060509020205020204" pitchFamily="49" charset="77"/>
              </a:rPr>
              <a:t>=0.0,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validation_data</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shuffle=</a:t>
            </a:r>
            <a:r>
              <a:rPr lang="en-US" sz="1900" b="1" dirty="0">
                <a:latin typeface="PT Mono" panose="02060509020205020204" pitchFamily="49" charset="77"/>
              </a:rPr>
              <a:t>True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class_weight</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sample_weight</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initial_epoch</a:t>
            </a:r>
            <a:r>
              <a:rPr lang="en-US" sz="1900" dirty="0">
                <a:latin typeface="PT Mono" panose="02060509020205020204" pitchFamily="49" charset="77"/>
              </a:rPr>
              <a:t>=0,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steps_per_epoch</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p>
          <a:p>
            <a:pPr marL="0" indent="0">
              <a:buNone/>
            </a:pPr>
            <a:r>
              <a:rPr lang="en-US" sz="1900" dirty="0">
                <a:latin typeface="PT Mono" panose="02060509020205020204" pitchFamily="49" charset="77"/>
              </a:rPr>
              <a:t>	</a:t>
            </a:r>
            <a:r>
              <a:rPr lang="en-US" sz="1900" dirty="0" err="1">
                <a:latin typeface="PT Mono" panose="02060509020205020204" pitchFamily="49" charset="77"/>
              </a:rPr>
              <a:t>validation_steps</a:t>
            </a:r>
            <a:r>
              <a:rPr lang="en-US" sz="1900" dirty="0">
                <a:latin typeface="PT Mono" panose="02060509020205020204" pitchFamily="49" charset="77"/>
              </a:rPr>
              <a:t>=</a:t>
            </a:r>
            <a:r>
              <a:rPr lang="en-US" sz="1900" b="1" dirty="0">
                <a:latin typeface="PT Mono" panose="02060509020205020204" pitchFamily="49" charset="77"/>
              </a:rPr>
              <a:t>None</a:t>
            </a:r>
            <a:r>
              <a:rPr lang="en-US" sz="1900" dirty="0">
                <a:latin typeface="PT Mono" panose="02060509020205020204" pitchFamily="49" charset="77"/>
              </a:rPr>
              <a:t>) </a:t>
            </a:r>
            <a:br>
              <a:rPr lang="en-US" dirty="0"/>
            </a:br>
            <a:endParaRPr lang="en-US" dirty="0"/>
          </a:p>
        </p:txBody>
      </p:sp>
      <p:sp>
        <p:nvSpPr>
          <p:cNvPr id="3" name="Subtitle 2">
            <a:extLst>
              <a:ext uri="{FF2B5EF4-FFF2-40B4-BE49-F238E27FC236}">
                <a16:creationId xmlns:a16="http://schemas.microsoft.com/office/drawing/2014/main" id="{3C9DA983-C6B3-A643-853D-269EB916F94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0452CED-2457-B040-AD88-26B9B43C023E}"/>
              </a:ext>
            </a:extLst>
          </p:cNvPr>
          <p:cNvSpPr>
            <a:spLocks noGrp="1"/>
          </p:cNvSpPr>
          <p:nvPr>
            <p:ph type="sldNum" sz="quarter" idx="10"/>
          </p:nvPr>
        </p:nvSpPr>
        <p:spPr/>
        <p:txBody>
          <a:bodyPr/>
          <a:lstStyle/>
          <a:p>
            <a:pPr>
              <a:defRPr/>
            </a:pPr>
            <a:fld id="{B0B43513-D02F-4D41-AB37-CEA7021E9403}" type="slidenum">
              <a:rPr lang="nl-NL" altLang="nl-NL" smtClean="0"/>
              <a:pPr>
                <a:defRPr/>
              </a:pPr>
              <a:t>93</a:t>
            </a:fld>
            <a:endParaRPr lang="nl-NL" altLang="nl-NL"/>
          </a:p>
        </p:txBody>
      </p:sp>
    </p:spTree>
    <p:extLst>
      <p:ext uri="{BB962C8B-B14F-4D97-AF65-F5344CB8AC3E}">
        <p14:creationId xmlns:p14="http://schemas.microsoft.com/office/powerpoint/2010/main" val="2024149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2200" dirty="0"/>
              <a:t>Model evaluation:</a:t>
            </a:r>
          </a:p>
          <a:p>
            <a:pPr marL="0" indent="0" algn="ctr">
              <a:buNone/>
            </a:pPr>
            <a:endParaRPr lang="en-US" sz="2200" dirty="0">
              <a:latin typeface="PT Mono" panose="02060509020205020204" pitchFamily="49" charset="77"/>
            </a:endParaRPr>
          </a:p>
          <a:p>
            <a:pPr marL="0" indent="0">
              <a:buNone/>
            </a:pPr>
            <a:r>
              <a:rPr lang="en-US" sz="1800" dirty="0" err="1">
                <a:latin typeface="PT Mono" panose="02060509020205020204" pitchFamily="49" charset="77"/>
              </a:rPr>
              <a:t>loss_and_metrics</a:t>
            </a:r>
            <a:r>
              <a:rPr lang="en-US" sz="1800" dirty="0">
                <a:latin typeface="PT Mono" panose="02060509020205020204" pitchFamily="49" charset="77"/>
              </a:rPr>
              <a:t> = </a:t>
            </a:r>
            <a:r>
              <a:rPr lang="en-US" sz="1800" dirty="0" err="1">
                <a:latin typeface="PT Mono" panose="02060509020205020204" pitchFamily="49" charset="77"/>
              </a:rPr>
              <a:t>model.evaluate</a:t>
            </a:r>
            <a:r>
              <a:rPr lang="en-US" sz="1800" dirty="0">
                <a:latin typeface="PT Mono" panose="02060509020205020204" pitchFamily="49" charset="77"/>
              </a:rPr>
              <a:t>(</a:t>
            </a:r>
            <a:r>
              <a:rPr lang="en-US" sz="1800" dirty="0" err="1">
                <a:latin typeface="PT Mono" panose="02060509020205020204" pitchFamily="49" charset="77"/>
              </a:rPr>
              <a:t>x_test</a:t>
            </a:r>
            <a:r>
              <a:rPr lang="en-US" sz="1800" dirty="0">
                <a:latin typeface="PT Mono" panose="02060509020205020204" pitchFamily="49" charset="77"/>
              </a:rPr>
              <a:t>, </a:t>
            </a:r>
            <a:r>
              <a:rPr lang="en-US" sz="1800" dirty="0" err="1">
                <a:latin typeface="PT Mono" panose="02060509020205020204" pitchFamily="49" charset="77"/>
              </a:rPr>
              <a:t>y_test</a:t>
            </a:r>
            <a:r>
              <a:rPr lang="en-US" sz="1800" dirty="0">
                <a:latin typeface="PT Mono" panose="02060509020205020204" pitchFamily="49" charset="77"/>
              </a:rPr>
              <a:t>, </a:t>
            </a:r>
            <a:r>
              <a:rPr lang="en-US" sz="1800" dirty="0" err="1">
                <a:latin typeface="PT Mono" panose="02060509020205020204" pitchFamily="49" charset="77"/>
              </a:rPr>
              <a:t>batch_size</a:t>
            </a:r>
            <a:r>
              <a:rPr lang="en-US" sz="1800" dirty="0">
                <a:latin typeface="PT Mono" panose="02060509020205020204" pitchFamily="49" charset="77"/>
              </a:rPr>
              <a:t>=128) </a:t>
            </a:r>
          </a:p>
          <a:p>
            <a:pPr marL="0" indent="0">
              <a:buNone/>
            </a:pPr>
            <a:endParaRPr lang="en-US" sz="1800" dirty="0">
              <a:latin typeface="PT Mono" panose="02060509020205020204" pitchFamily="49" charset="77"/>
            </a:endParaRPr>
          </a:p>
          <a:p>
            <a:pPr marL="0" indent="0">
              <a:buNone/>
            </a:pPr>
            <a:r>
              <a:rPr lang="en-US" sz="1800" dirty="0">
                <a:latin typeface="PT Mono" panose="02060509020205020204" pitchFamily="49" charset="77"/>
              </a:rPr>
              <a:t>classes = </a:t>
            </a:r>
            <a:r>
              <a:rPr lang="en-US" sz="1800" dirty="0" err="1">
                <a:latin typeface="PT Mono" panose="02060509020205020204" pitchFamily="49" charset="77"/>
              </a:rPr>
              <a:t>model.predict</a:t>
            </a:r>
            <a:r>
              <a:rPr lang="en-US" sz="1800" dirty="0">
                <a:latin typeface="PT Mono" panose="02060509020205020204" pitchFamily="49" charset="77"/>
              </a:rPr>
              <a:t>(</a:t>
            </a:r>
            <a:r>
              <a:rPr lang="en-US" sz="1800" dirty="0" err="1">
                <a:latin typeface="PT Mono" panose="02060509020205020204" pitchFamily="49" charset="77"/>
              </a:rPr>
              <a:t>x_test</a:t>
            </a:r>
            <a:r>
              <a:rPr lang="en-US" sz="1800" dirty="0">
                <a:latin typeface="PT Mono" panose="02060509020205020204" pitchFamily="49" charset="77"/>
              </a:rPr>
              <a:t>, </a:t>
            </a:r>
            <a:r>
              <a:rPr lang="en-US" sz="1800" dirty="0" err="1">
                <a:latin typeface="PT Mono" panose="02060509020205020204" pitchFamily="49" charset="77"/>
              </a:rPr>
              <a:t>batch_size</a:t>
            </a:r>
            <a:r>
              <a:rPr lang="en-US" sz="1800" dirty="0">
                <a:latin typeface="PT Mono" panose="02060509020205020204" pitchFamily="49" charset="77"/>
              </a:rPr>
              <a:t>=128) </a:t>
            </a:r>
            <a:br>
              <a:rPr lang="en-US" sz="1800" dirty="0">
                <a:latin typeface="PT Mono" panose="02060509020205020204" pitchFamily="49" charset="77"/>
              </a:rPr>
            </a:br>
            <a:endParaRPr lang="en-US" sz="1800" dirty="0">
              <a:latin typeface="PT Mono" panose="02060509020205020204" pitchFamily="49" charset="77"/>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94</a:t>
            </a:fld>
            <a:endParaRPr lang="nl-NL" altLang="nl-NL"/>
          </a:p>
        </p:txBody>
      </p:sp>
    </p:spTree>
    <p:extLst>
      <p:ext uri="{BB962C8B-B14F-4D97-AF65-F5344CB8AC3E}">
        <p14:creationId xmlns:p14="http://schemas.microsoft.com/office/powerpoint/2010/main" val="3117825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0560F3-439D-FA40-8A68-7F4E7C9F3889}"/>
              </a:ext>
            </a:extLst>
          </p:cNvPr>
          <p:cNvSpPr>
            <a:spLocks noGrp="1"/>
          </p:cNvSpPr>
          <p:nvPr>
            <p:ph sz="half" idx="2"/>
          </p:nvPr>
        </p:nvSpPr>
        <p:spPr/>
        <p:txBody>
          <a:bodyPr>
            <a:normAutofit/>
          </a:bodyPr>
          <a:lstStyle/>
          <a:p>
            <a:pPr marL="0" lvl="0" indent="0" algn="ctr">
              <a:buNone/>
            </a:pPr>
            <a:r>
              <a:rPr lang="en-US" sz="2200" dirty="0">
                <a:solidFill>
                  <a:srgbClr val="003A80"/>
                </a:solidFill>
              </a:rPr>
              <a:t>Defining a functional model for NN for classification:</a:t>
            </a:r>
          </a:p>
          <a:p>
            <a:pPr marL="0" indent="0">
              <a:buNone/>
            </a:pPr>
            <a:endParaRPr lang="en-US" dirty="0"/>
          </a:p>
          <a:p>
            <a:pPr marL="0" indent="0">
              <a:buNone/>
            </a:pPr>
            <a:r>
              <a:rPr lang="en-US" sz="1800" b="1" dirty="0">
                <a:latin typeface="PT Mono" panose="02060509020205020204" pitchFamily="49" charset="77"/>
              </a:rPr>
              <a:t>from</a:t>
            </a:r>
            <a:r>
              <a:rPr lang="en-US" sz="1800" dirty="0">
                <a:latin typeface="PT Mono" panose="02060509020205020204" pitchFamily="49" charset="77"/>
              </a:rPr>
              <a:t> </a:t>
            </a:r>
            <a:r>
              <a:rPr lang="en-US" sz="1800" dirty="0" err="1">
                <a:latin typeface="PT Mono" panose="02060509020205020204" pitchFamily="49" charset="77"/>
              </a:rPr>
              <a:t>keras.layers</a:t>
            </a:r>
            <a:r>
              <a:rPr lang="en-US" sz="1800" dirty="0">
                <a:latin typeface="PT Mono" panose="02060509020205020204" pitchFamily="49" charset="77"/>
              </a:rPr>
              <a:t> </a:t>
            </a:r>
            <a:r>
              <a:rPr lang="en-US" sz="1800" b="1" dirty="0">
                <a:latin typeface="PT Mono" panose="02060509020205020204" pitchFamily="49" charset="77"/>
              </a:rPr>
              <a:t>import</a:t>
            </a:r>
            <a:r>
              <a:rPr lang="en-US" sz="1800" dirty="0">
                <a:latin typeface="PT Mono" panose="02060509020205020204" pitchFamily="49" charset="77"/>
              </a:rPr>
              <a:t> Input, Dense </a:t>
            </a:r>
          </a:p>
          <a:p>
            <a:pPr marL="0" indent="0">
              <a:buNone/>
            </a:pPr>
            <a:r>
              <a:rPr lang="en-US" sz="1800" b="1" dirty="0">
                <a:latin typeface="PT Mono" panose="02060509020205020204" pitchFamily="49" charset="77"/>
              </a:rPr>
              <a:t>from</a:t>
            </a:r>
            <a:r>
              <a:rPr lang="en-US" sz="1800" dirty="0">
                <a:latin typeface="PT Mono" panose="02060509020205020204" pitchFamily="49" charset="77"/>
              </a:rPr>
              <a:t> </a:t>
            </a:r>
            <a:r>
              <a:rPr lang="en-US" sz="1800" dirty="0" err="1">
                <a:latin typeface="PT Mono" panose="02060509020205020204" pitchFamily="49" charset="77"/>
              </a:rPr>
              <a:t>keras.models</a:t>
            </a:r>
            <a:r>
              <a:rPr lang="en-US" sz="1800" dirty="0">
                <a:latin typeface="PT Mono" panose="02060509020205020204" pitchFamily="49" charset="77"/>
              </a:rPr>
              <a:t> </a:t>
            </a:r>
            <a:r>
              <a:rPr lang="en-US" sz="1800" b="1" dirty="0">
                <a:latin typeface="PT Mono" panose="02060509020205020204" pitchFamily="49" charset="77"/>
              </a:rPr>
              <a:t>import</a:t>
            </a:r>
            <a:r>
              <a:rPr lang="en-US" sz="1800" dirty="0">
                <a:latin typeface="PT Mono" panose="02060509020205020204" pitchFamily="49" charset="77"/>
              </a:rPr>
              <a:t> Model </a:t>
            </a:r>
          </a:p>
          <a:p>
            <a:pPr marL="0" indent="0">
              <a:buNone/>
            </a:pPr>
            <a:endParaRPr lang="en-US" sz="1800" i="1" dirty="0">
              <a:latin typeface="PT Mono" panose="02060509020205020204" pitchFamily="49" charset="77"/>
            </a:endParaRPr>
          </a:p>
          <a:p>
            <a:pPr marL="0" indent="0">
              <a:buNone/>
            </a:pPr>
            <a:r>
              <a:rPr lang="en-US" sz="1800" dirty="0">
                <a:latin typeface="PT Mono" panose="02060509020205020204" pitchFamily="49" charset="77"/>
              </a:rPr>
              <a:t>inputs = Input(shape=(100,)) </a:t>
            </a:r>
          </a:p>
          <a:p>
            <a:pPr marL="0" indent="0">
              <a:buNone/>
            </a:pPr>
            <a:r>
              <a:rPr lang="en-US" sz="1800" dirty="0">
                <a:latin typeface="PT Mono" panose="02060509020205020204" pitchFamily="49" charset="77"/>
              </a:rPr>
              <a:t>x = Dense(64, activation='</a:t>
            </a:r>
            <a:r>
              <a:rPr lang="en-US" sz="1800" dirty="0" err="1">
                <a:latin typeface="PT Mono" panose="02060509020205020204" pitchFamily="49" charset="77"/>
              </a:rPr>
              <a:t>relu</a:t>
            </a:r>
            <a:r>
              <a:rPr lang="en-US" sz="1800" dirty="0">
                <a:latin typeface="PT Mono" panose="02060509020205020204" pitchFamily="49" charset="77"/>
              </a:rPr>
              <a:t>')(inputs)</a:t>
            </a:r>
          </a:p>
          <a:p>
            <a:pPr marL="0" indent="0">
              <a:buNone/>
            </a:pPr>
            <a:r>
              <a:rPr lang="en-US" sz="1800" dirty="0">
                <a:latin typeface="PT Mono" panose="02060509020205020204" pitchFamily="49" charset="77"/>
              </a:rPr>
              <a:t>predictions = Dense(10, activation='</a:t>
            </a:r>
            <a:r>
              <a:rPr lang="en-US" sz="1800" dirty="0" err="1">
                <a:latin typeface="PT Mono" panose="02060509020205020204" pitchFamily="49" charset="77"/>
              </a:rPr>
              <a:t>softmax</a:t>
            </a:r>
            <a:r>
              <a:rPr lang="en-US" sz="1800" dirty="0">
                <a:latin typeface="PT Mono" panose="02060509020205020204" pitchFamily="49" charset="77"/>
              </a:rPr>
              <a:t>')(x) </a:t>
            </a:r>
          </a:p>
          <a:p>
            <a:pPr marL="0" indent="0">
              <a:buNone/>
            </a:pPr>
            <a:endParaRPr lang="en-US" sz="1800" dirty="0">
              <a:latin typeface="PT Mono" panose="02060509020205020204" pitchFamily="49" charset="77"/>
            </a:endParaRPr>
          </a:p>
          <a:p>
            <a:pPr marL="0" indent="0">
              <a:buNone/>
            </a:pPr>
            <a:r>
              <a:rPr lang="en-US" sz="1800" dirty="0">
                <a:latin typeface="PT Mono" panose="02060509020205020204" pitchFamily="49" charset="77"/>
              </a:rPr>
              <a:t>model = Model(inputs=inputs, outputs=predictions) </a:t>
            </a:r>
            <a:r>
              <a:rPr lang="en-US" sz="1800" dirty="0" err="1">
                <a:latin typeface="PT Mono" panose="02060509020205020204" pitchFamily="49" charset="77"/>
              </a:rPr>
              <a:t>model.compile</a:t>
            </a:r>
            <a:r>
              <a:rPr lang="en-US" sz="1800" dirty="0">
                <a:latin typeface="PT Mono" panose="02060509020205020204" pitchFamily="49" charset="77"/>
              </a:rPr>
              <a:t>(optimizer='</a:t>
            </a:r>
            <a:r>
              <a:rPr lang="en-US" sz="1800" dirty="0" err="1">
                <a:latin typeface="PT Mono" panose="02060509020205020204" pitchFamily="49" charset="77"/>
              </a:rPr>
              <a:t>rmsprop</a:t>
            </a:r>
            <a:r>
              <a:rPr lang="en-US" sz="1800" dirty="0">
                <a:latin typeface="PT Mono" panose="02060509020205020204" pitchFamily="49" charset="77"/>
              </a:rPr>
              <a:t>’, loss='</a:t>
            </a:r>
            <a:r>
              <a:rPr lang="en-US" sz="1800" dirty="0" err="1">
                <a:latin typeface="PT Mono" panose="02060509020205020204" pitchFamily="49" charset="77"/>
              </a:rPr>
              <a:t>categorical_crossentropy</a:t>
            </a:r>
            <a:r>
              <a:rPr lang="en-US" sz="1800" dirty="0">
                <a:latin typeface="PT Mono" panose="02060509020205020204" pitchFamily="49" charset="77"/>
              </a:rPr>
              <a:t>’) </a:t>
            </a:r>
          </a:p>
          <a:p>
            <a:pPr marL="0" indent="0">
              <a:buNone/>
            </a:pPr>
            <a:r>
              <a:rPr lang="en-US" sz="1800" dirty="0" err="1">
                <a:latin typeface="PT Mono" panose="02060509020205020204" pitchFamily="49" charset="77"/>
              </a:rPr>
              <a:t>model.fit</a:t>
            </a:r>
            <a:r>
              <a:rPr lang="en-US" sz="1800" dirty="0">
                <a:latin typeface="PT Mono" panose="02060509020205020204" pitchFamily="49" charset="77"/>
              </a:rPr>
              <a:t>(data, labels) </a:t>
            </a:r>
            <a:r>
              <a:rPr lang="en-US" sz="1800" i="1" dirty="0">
                <a:latin typeface="PT Mono" panose="02060509020205020204" pitchFamily="49" charset="77"/>
              </a:rPr>
              <a:t># starts training</a:t>
            </a:r>
            <a:endParaRPr lang="en-US" sz="1800" dirty="0">
              <a:latin typeface="PT Mono" panose="02060509020205020204" pitchFamily="49" charset="77"/>
            </a:endParaRPr>
          </a:p>
        </p:txBody>
      </p:sp>
      <p:sp>
        <p:nvSpPr>
          <p:cNvPr id="3" name="Subtitle 2">
            <a:extLst>
              <a:ext uri="{FF2B5EF4-FFF2-40B4-BE49-F238E27FC236}">
                <a16:creationId xmlns:a16="http://schemas.microsoft.com/office/drawing/2014/main" id="{03E69C7E-CB78-DB49-B8FE-BEA4E627C33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9CA58A1-C5E9-0649-82C9-4A391467ADE6}"/>
              </a:ext>
            </a:extLst>
          </p:cNvPr>
          <p:cNvSpPr>
            <a:spLocks noGrp="1"/>
          </p:cNvSpPr>
          <p:nvPr>
            <p:ph type="sldNum" sz="quarter" idx="10"/>
          </p:nvPr>
        </p:nvSpPr>
        <p:spPr/>
        <p:txBody>
          <a:bodyPr/>
          <a:lstStyle/>
          <a:p>
            <a:pPr>
              <a:defRPr/>
            </a:pPr>
            <a:fld id="{B0B43513-D02F-4D41-AB37-CEA7021E9403}" type="slidenum">
              <a:rPr lang="nl-NL" altLang="nl-NL" smtClean="0"/>
              <a:pPr>
                <a:defRPr/>
              </a:pPr>
              <a:t>95</a:t>
            </a:fld>
            <a:endParaRPr lang="nl-NL" altLang="nl-NL"/>
          </a:p>
        </p:txBody>
      </p:sp>
    </p:spTree>
    <p:extLst>
      <p:ext uri="{BB962C8B-B14F-4D97-AF65-F5344CB8AC3E}">
        <p14:creationId xmlns:p14="http://schemas.microsoft.com/office/powerpoint/2010/main" val="230512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chor="ctr">
            <a:normAutofit/>
          </a:bodyPr>
          <a:lstStyle/>
          <a:p>
            <a:pPr marL="0" indent="0" algn="ctr">
              <a:buNone/>
            </a:pPr>
            <a:r>
              <a:rPr lang="en-US" sz="3000" dirty="0"/>
              <a:t>Most common use cases: </a:t>
            </a:r>
          </a:p>
          <a:p>
            <a:pPr marL="0" indent="0" algn="ctr">
              <a:buNone/>
            </a:pPr>
            <a:endParaRPr lang="en-US" sz="3000" dirty="0"/>
          </a:p>
          <a:p>
            <a:pPr marL="0" indent="0" algn="ctr">
              <a:buNone/>
            </a:pPr>
            <a:r>
              <a:rPr lang="en-US" sz="3000" dirty="0"/>
              <a:t>Models with multiple input and/or multiple outputs</a:t>
            </a:r>
          </a:p>
          <a:p>
            <a:pPr marL="0" indent="0" algn="ctr">
              <a:buNone/>
            </a:pPr>
            <a:r>
              <a:rPr lang="en-US" sz="3000" dirty="0"/>
              <a:t>Models with shared layers</a:t>
            </a:r>
          </a:p>
          <a:p>
            <a:pPr marL="0" indent="0" algn="ctr">
              <a:buNone/>
            </a:pPr>
            <a:endParaRPr lang="en-US" sz="2200" dirty="0">
              <a:latin typeface="PT Mono" panose="02060509020205020204" pitchFamily="49" charset="77"/>
            </a:endParaRPr>
          </a:p>
          <a:p>
            <a:pPr marL="0" indent="0" algn="ctr">
              <a:buNone/>
            </a:pPr>
            <a:endParaRPr lang="en-US" sz="1800" dirty="0">
              <a:latin typeface="PT Mono" panose="02060509020205020204" pitchFamily="49" charset="77"/>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B43513-D02F-4D41-AB37-CEA7021E9403}" type="slidenum">
              <a:rPr lang="nl-NL" altLang="nl-NL" smtClean="0"/>
              <a:pPr>
                <a:defRPr/>
              </a:pPr>
              <a:t>96</a:t>
            </a:fld>
            <a:endParaRPr lang="nl-NL" altLang="nl-NL"/>
          </a:p>
        </p:txBody>
      </p:sp>
    </p:spTree>
    <p:extLst>
      <p:ext uri="{BB962C8B-B14F-4D97-AF65-F5344CB8AC3E}">
        <p14:creationId xmlns:p14="http://schemas.microsoft.com/office/powerpoint/2010/main" val="16259898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440558-1D46-694D-BE85-8B70240221A9}"/>
              </a:ext>
            </a:extLst>
          </p:cNvPr>
          <p:cNvSpPr>
            <a:spLocks noGrp="1"/>
          </p:cNvSpPr>
          <p:nvPr>
            <p:ph sz="half" idx="2"/>
          </p:nvPr>
        </p:nvSpPr>
        <p:spPr/>
        <p:txBody>
          <a:bodyPr>
            <a:normAutofit/>
          </a:bodyPr>
          <a:lstStyle/>
          <a:p>
            <a:pPr marL="0" indent="0">
              <a:buNone/>
            </a:pPr>
            <a:r>
              <a:rPr lang="en-US" sz="1800" b="1" dirty="0">
                <a:latin typeface="PT Mono" panose="02060509020205020204" pitchFamily="49" charset="77"/>
              </a:rPr>
              <a:t>from</a:t>
            </a:r>
            <a:r>
              <a:rPr lang="en-US" sz="1800" dirty="0">
                <a:latin typeface="PT Mono" panose="02060509020205020204" pitchFamily="49" charset="77"/>
              </a:rPr>
              <a:t> </a:t>
            </a:r>
            <a:r>
              <a:rPr lang="en-US" sz="1800" dirty="0" err="1">
                <a:latin typeface="PT Mono" panose="02060509020205020204" pitchFamily="49" charset="77"/>
              </a:rPr>
              <a:t>keras.layers</a:t>
            </a:r>
            <a:r>
              <a:rPr lang="en-US" sz="1800" dirty="0">
                <a:latin typeface="PT Mono" panose="02060509020205020204" pitchFamily="49" charset="77"/>
              </a:rPr>
              <a:t> </a:t>
            </a:r>
            <a:r>
              <a:rPr lang="en-US" sz="1800" b="1" dirty="0">
                <a:latin typeface="PT Mono" panose="02060509020205020204" pitchFamily="49" charset="77"/>
              </a:rPr>
              <a:t>import</a:t>
            </a:r>
            <a:r>
              <a:rPr lang="en-US" sz="1800" dirty="0">
                <a:latin typeface="PT Mono" panose="02060509020205020204" pitchFamily="49" charset="77"/>
              </a:rPr>
              <a:t> Conv2D, Input </a:t>
            </a:r>
          </a:p>
          <a:p>
            <a:pPr marL="0" indent="0">
              <a:buNone/>
            </a:pPr>
            <a:endParaRPr lang="en-US" sz="1800" i="1" dirty="0">
              <a:latin typeface="PT Mono" panose="02060509020205020204" pitchFamily="49" charset="77"/>
            </a:endParaRPr>
          </a:p>
          <a:p>
            <a:pPr marL="0" indent="0">
              <a:buNone/>
            </a:pPr>
            <a:r>
              <a:rPr lang="en-US" sz="1800" i="1" dirty="0">
                <a:latin typeface="PT Mono" panose="02060509020205020204" pitchFamily="49" charset="77"/>
              </a:rPr>
              <a:t># input tensor for a 3-channel 256x256 image</a:t>
            </a:r>
            <a:r>
              <a:rPr lang="en-US" sz="1800" dirty="0">
                <a:latin typeface="PT Mono" panose="02060509020205020204" pitchFamily="49" charset="77"/>
              </a:rPr>
              <a:t> </a:t>
            </a:r>
          </a:p>
          <a:p>
            <a:pPr marL="0" indent="0">
              <a:buNone/>
            </a:pPr>
            <a:r>
              <a:rPr lang="en-US" sz="1800" dirty="0">
                <a:latin typeface="PT Mono" panose="02060509020205020204" pitchFamily="49" charset="77"/>
              </a:rPr>
              <a:t>x = Input(shape=(256, 256, 3)) </a:t>
            </a:r>
          </a:p>
          <a:p>
            <a:pPr marL="0" indent="0">
              <a:buNone/>
            </a:pPr>
            <a:r>
              <a:rPr lang="en-US" sz="1800" i="1" dirty="0">
                <a:latin typeface="PT Mono" panose="02060509020205020204" pitchFamily="49" charset="77"/>
              </a:rPr>
              <a:t># 3x3 conv with 3 output channels (same as input channels)</a:t>
            </a:r>
            <a:r>
              <a:rPr lang="en-US" sz="1800" dirty="0">
                <a:latin typeface="PT Mono" panose="02060509020205020204" pitchFamily="49" charset="77"/>
              </a:rPr>
              <a:t> y = Conv2D(3, (3, 3), padding='same')(x) </a:t>
            </a:r>
          </a:p>
          <a:p>
            <a:pPr marL="0" indent="0">
              <a:buNone/>
            </a:pPr>
            <a:r>
              <a:rPr lang="en-US" sz="1800" i="1" dirty="0">
                <a:latin typeface="PT Mono" panose="02060509020205020204" pitchFamily="49" charset="77"/>
              </a:rPr>
              <a:t># this returns x + y</a:t>
            </a:r>
            <a:r>
              <a:rPr lang="en-US" sz="1800" dirty="0">
                <a:latin typeface="PT Mono" panose="02060509020205020204" pitchFamily="49" charset="77"/>
              </a:rPr>
              <a:t> </a:t>
            </a:r>
          </a:p>
          <a:p>
            <a:pPr marL="0" indent="0">
              <a:buNone/>
            </a:pPr>
            <a:r>
              <a:rPr lang="en-US" sz="1800" dirty="0">
                <a:latin typeface="PT Mono" panose="02060509020205020204" pitchFamily="49" charset="77"/>
              </a:rPr>
              <a:t>z = </a:t>
            </a:r>
            <a:r>
              <a:rPr lang="en-US" sz="1800" dirty="0" err="1">
                <a:latin typeface="PT Mono" panose="02060509020205020204" pitchFamily="49" charset="77"/>
              </a:rPr>
              <a:t>keras.layers.add</a:t>
            </a:r>
            <a:r>
              <a:rPr lang="en-US" sz="1800" dirty="0">
                <a:latin typeface="PT Mono" panose="02060509020205020204" pitchFamily="49" charset="77"/>
              </a:rPr>
              <a:t>([x, y])</a:t>
            </a:r>
          </a:p>
        </p:txBody>
      </p:sp>
      <p:sp>
        <p:nvSpPr>
          <p:cNvPr id="3" name="Subtitle 2">
            <a:extLst>
              <a:ext uri="{FF2B5EF4-FFF2-40B4-BE49-F238E27FC236}">
                <a16:creationId xmlns:a16="http://schemas.microsoft.com/office/drawing/2014/main" id="{3AAC97AD-3028-5A44-A8DA-F57DF9BF0441}"/>
              </a:ext>
            </a:extLst>
          </p:cNvPr>
          <p:cNvSpPr>
            <a:spLocks noGrp="1"/>
          </p:cNvSpPr>
          <p:nvPr>
            <p:ph type="subTitle" idx="1"/>
          </p:nvPr>
        </p:nvSpPr>
        <p:spPr>
          <a:xfrm>
            <a:off x="597208" y="6472939"/>
            <a:ext cx="2203141" cy="281874"/>
          </a:xfrm>
        </p:spPr>
        <p:txBody>
          <a:bodyPr>
            <a:normAutofit/>
          </a:bodyPr>
          <a:lstStyle/>
          <a:p>
            <a:r>
              <a:rPr lang="en-US" dirty="0"/>
              <a:t>Figure from </a:t>
            </a:r>
            <a:r>
              <a:rPr lang="en-US" dirty="0" err="1"/>
              <a:t>medium.com</a:t>
            </a:r>
            <a:r>
              <a:rPr lang="en-US" dirty="0"/>
              <a:t>/@</a:t>
            </a:r>
            <a:r>
              <a:rPr lang="en-US" dirty="0" err="1"/>
              <a:t>bakiiii</a:t>
            </a:r>
            <a:endParaRPr lang="en-US" dirty="0"/>
          </a:p>
        </p:txBody>
      </p:sp>
      <p:sp>
        <p:nvSpPr>
          <p:cNvPr id="4" name="Slide Number Placeholder 3">
            <a:extLst>
              <a:ext uri="{FF2B5EF4-FFF2-40B4-BE49-F238E27FC236}">
                <a16:creationId xmlns:a16="http://schemas.microsoft.com/office/drawing/2014/main" id="{B94AD1B7-FCD3-684E-8E1E-9A9B9DDC68BC}"/>
              </a:ext>
            </a:extLst>
          </p:cNvPr>
          <p:cNvSpPr>
            <a:spLocks noGrp="1"/>
          </p:cNvSpPr>
          <p:nvPr>
            <p:ph type="sldNum" sz="quarter" idx="10"/>
          </p:nvPr>
        </p:nvSpPr>
        <p:spPr/>
        <p:txBody>
          <a:bodyPr/>
          <a:lstStyle/>
          <a:p>
            <a:pPr>
              <a:defRPr/>
            </a:pPr>
            <a:fld id="{B0B43513-D02F-4D41-AB37-CEA7021E9403}" type="slidenum">
              <a:rPr lang="nl-NL" altLang="nl-NL" smtClean="0"/>
              <a:pPr>
                <a:defRPr/>
              </a:pPr>
              <a:t>97</a:t>
            </a:fld>
            <a:endParaRPr lang="nl-NL" altLang="nl-NL"/>
          </a:p>
        </p:txBody>
      </p:sp>
      <p:pic>
        <p:nvPicPr>
          <p:cNvPr id="5" name="Picture 4">
            <a:extLst>
              <a:ext uri="{FF2B5EF4-FFF2-40B4-BE49-F238E27FC236}">
                <a16:creationId xmlns:a16="http://schemas.microsoft.com/office/drawing/2014/main" id="{A27F502D-AF88-904E-B779-F8CFCD4B0A5B}"/>
              </a:ext>
            </a:extLst>
          </p:cNvPr>
          <p:cNvPicPr>
            <a:picLocks noChangeAspect="1"/>
          </p:cNvPicPr>
          <p:nvPr/>
        </p:nvPicPr>
        <p:blipFill>
          <a:blip r:embed="rId2"/>
          <a:stretch>
            <a:fillRect/>
          </a:stretch>
        </p:blipFill>
        <p:spPr>
          <a:xfrm>
            <a:off x="1515690" y="3898238"/>
            <a:ext cx="5892800" cy="2324100"/>
          </a:xfrm>
          <a:prstGeom prst="rect">
            <a:avLst/>
          </a:prstGeom>
        </p:spPr>
      </p:pic>
    </p:spTree>
    <p:extLst>
      <p:ext uri="{BB962C8B-B14F-4D97-AF65-F5344CB8AC3E}">
        <p14:creationId xmlns:p14="http://schemas.microsoft.com/office/powerpoint/2010/main" val="1480122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67C778-B4A0-A741-AAD2-D9F22CFAC295}"/>
              </a:ext>
            </a:extLst>
          </p:cNvPr>
          <p:cNvSpPr>
            <a:spLocks noGrp="1"/>
          </p:cNvSpPr>
          <p:nvPr>
            <p:ph sz="half" idx="2"/>
          </p:nvPr>
        </p:nvSpPr>
        <p:spPr/>
        <p:txBody>
          <a:bodyPr>
            <a:normAutofit fontScale="92500" lnSpcReduction="20000"/>
          </a:bodyPr>
          <a:lstStyle/>
          <a:p>
            <a:pPr marL="0" indent="0">
              <a:buNone/>
            </a:pPr>
            <a:r>
              <a:rPr lang="en-US" sz="1600" b="1" dirty="0">
                <a:latin typeface="PT Mono" panose="02060509020205020204" pitchFamily="49" charset="77"/>
              </a:rPr>
              <a:t>from</a:t>
            </a:r>
            <a:r>
              <a:rPr lang="en-US" sz="1600" dirty="0">
                <a:latin typeface="PT Mono" panose="02060509020205020204" pitchFamily="49" charset="77"/>
              </a:rPr>
              <a:t> </a:t>
            </a:r>
            <a:r>
              <a:rPr lang="en-US" sz="1600" dirty="0" err="1">
                <a:latin typeface="PT Mono" panose="02060509020205020204" pitchFamily="49" charset="77"/>
              </a:rPr>
              <a:t>keras.layers</a:t>
            </a:r>
            <a:r>
              <a:rPr lang="en-US" sz="1600" dirty="0">
                <a:latin typeface="PT Mono" panose="02060509020205020204" pitchFamily="49" charset="77"/>
              </a:rPr>
              <a:t> </a:t>
            </a:r>
            <a:r>
              <a:rPr lang="en-US" sz="1600" b="1" dirty="0">
                <a:latin typeface="PT Mono" panose="02060509020205020204" pitchFamily="49" charset="77"/>
              </a:rPr>
              <a:t>import</a:t>
            </a:r>
            <a:r>
              <a:rPr lang="en-US" sz="1600" dirty="0">
                <a:latin typeface="PT Mono" panose="02060509020205020204" pitchFamily="49" charset="77"/>
              </a:rPr>
              <a:t> Conv2D, MaxPooling2D, Input, Dense, Flatten </a:t>
            </a:r>
          </a:p>
          <a:p>
            <a:pPr marL="0" indent="0">
              <a:buNone/>
            </a:pPr>
            <a:r>
              <a:rPr lang="en-US" sz="1600" b="1" dirty="0">
                <a:latin typeface="PT Mono" panose="02060509020205020204" pitchFamily="49" charset="77"/>
              </a:rPr>
              <a:t>from</a:t>
            </a:r>
            <a:r>
              <a:rPr lang="en-US" sz="1600" dirty="0">
                <a:latin typeface="PT Mono" panose="02060509020205020204" pitchFamily="49" charset="77"/>
              </a:rPr>
              <a:t> </a:t>
            </a:r>
            <a:r>
              <a:rPr lang="en-US" sz="1600" dirty="0" err="1">
                <a:latin typeface="PT Mono" panose="02060509020205020204" pitchFamily="49" charset="77"/>
              </a:rPr>
              <a:t>keras.models</a:t>
            </a:r>
            <a:r>
              <a:rPr lang="en-US" sz="1600" dirty="0">
                <a:latin typeface="PT Mono" panose="02060509020205020204" pitchFamily="49" charset="77"/>
              </a:rPr>
              <a:t> </a:t>
            </a:r>
            <a:r>
              <a:rPr lang="en-US" sz="1600" b="1" dirty="0">
                <a:latin typeface="PT Mono" panose="02060509020205020204" pitchFamily="49" charset="77"/>
              </a:rPr>
              <a:t>import</a:t>
            </a:r>
            <a:r>
              <a:rPr lang="en-US" sz="1600" dirty="0">
                <a:latin typeface="PT Mono" panose="02060509020205020204" pitchFamily="49" charset="77"/>
              </a:rPr>
              <a:t> Model </a:t>
            </a:r>
          </a:p>
          <a:p>
            <a:pPr marL="0" indent="0">
              <a:buNone/>
            </a:pPr>
            <a:endParaRPr lang="en-US" sz="1600" i="1" dirty="0">
              <a:latin typeface="PT Mono" panose="02060509020205020204" pitchFamily="49" charset="77"/>
            </a:endParaRPr>
          </a:p>
          <a:p>
            <a:pPr marL="0" indent="0">
              <a:buNone/>
            </a:pPr>
            <a:r>
              <a:rPr lang="en-US" sz="1600" i="1" dirty="0">
                <a:latin typeface="PT Mono" panose="02060509020205020204" pitchFamily="49" charset="77"/>
              </a:rPr>
              <a:t># first, define the vision modules</a:t>
            </a:r>
            <a:r>
              <a:rPr lang="en-US" sz="1600" dirty="0">
                <a:latin typeface="PT Mono" panose="02060509020205020204" pitchFamily="49" charset="77"/>
              </a:rPr>
              <a:t> </a:t>
            </a:r>
          </a:p>
          <a:p>
            <a:pPr marL="0" indent="0">
              <a:buNone/>
            </a:pPr>
            <a:r>
              <a:rPr lang="en-US" sz="1600" dirty="0" err="1">
                <a:latin typeface="PT Mono" panose="02060509020205020204" pitchFamily="49" charset="77"/>
              </a:rPr>
              <a:t>digit_input</a:t>
            </a:r>
            <a:r>
              <a:rPr lang="en-US" sz="1600" dirty="0">
                <a:latin typeface="PT Mono" panose="02060509020205020204" pitchFamily="49" charset="77"/>
              </a:rPr>
              <a:t> = Input(shape=(27, 27, 1)) </a:t>
            </a:r>
          </a:p>
          <a:p>
            <a:pPr marL="0" indent="0">
              <a:buNone/>
            </a:pPr>
            <a:r>
              <a:rPr lang="en-US" sz="1600" dirty="0">
                <a:latin typeface="PT Mono" panose="02060509020205020204" pitchFamily="49" charset="77"/>
              </a:rPr>
              <a:t>x = Conv2D(64, (3, 3))(</a:t>
            </a:r>
            <a:r>
              <a:rPr lang="en-US" sz="1600" dirty="0" err="1">
                <a:latin typeface="PT Mono" panose="02060509020205020204" pitchFamily="49" charset="77"/>
              </a:rPr>
              <a:t>digit_input</a:t>
            </a:r>
            <a:r>
              <a:rPr lang="en-US" sz="1600" dirty="0">
                <a:latin typeface="PT Mono" panose="02060509020205020204" pitchFamily="49" charset="77"/>
              </a:rPr>
              <a:t>) </a:t>
            </a:r>
          </a:p>
          <a:p>
            <a:pPr marL="0" indent="0">
              <a:buNone/>
            </a:pPr>
            <a:r>
              <a:rPr lang="en-US" sz="1600" dirty="0">
                <a:latin typeface="PT Mono" panose="02060509020205020204" pitchFamily="49" charset="77"/>
              </a:rPr>
              <a:t>x = Conv2D(64, (3, 3))(x) </a:t>
            </a:r>
          </a:p>
          <a:p>
            <a:pPr marL="0" indent="0">
              <a:buNone/>
            </a:pPr>
            <a:r>
              <a:rPr lang="en-US" sz="1600" dirty="0">
                <a:latin typeface="PT Mono" panose="02060509020205020204" pitchFamily="49" charset="77"/>
              </a:rPr>
              <a:t>x = MaxPooling2D((2, 2))(x) </a:t>
            </a:r>
          </a:p>
          <a:p>
            <a:pPr marL="0" indent="0">
              <a:buNone/>
            </a:pPr>
            <a:r>
              <a:rPr lang="en-US" sz="1600" dirty="0">
                <a:latin typeface="PT Mono" panose="02060509020205020204" pitchFamily="49" charset="77"/>
              </a:rPr>
              <a:t>out = Flatten()(x) </a:t>
            </a:r>
          </a:p>
          <a:p>
            <a:pPr marL="0" indent="0">
              <a:buNone/>
            </a:pPr>
            <a:r>
              <a:rPr lang="en-US" sz="1600" dirty="0" err="1">
                <a:latin typeface="PT Mono" panose="02060509020205020204" pitchFamily="49" charset="77"/>
              </a:rPr>
              <a:t>vision_model</a:t>
            </a:r>
            <a:r>
              <a:rPr lang="en-US" sz="1600" dirty="0">
                <a:latin typeface="PT Mono" panose="02060509020205020204" pitchFamily="49" charset="77"/>
              </a:rPr>
              <a:t> = Model(</a:t>
            </a:r>
            <a:r>
              <a:rPr lang="en-US" sz="1600" dirty="0" err="1">
                <a:latin typeface="PT Mono" panose="02060509020205020204" pitchFamily="49" charset="77"/>
              </a:rPr>
              <a:t>digit_input</a:t>
            </a:r>
            <a:r>
              <a:rPr lang="en-US" sz="1600" dirty="0">
                <a:latin typeface="PT Mono" panose="02060509020205020204" pitchFamily="49" charset="77"/>
              </a:rPr>
              <a:t>, out) </a:t>
            </a:r>
          </a:p>
          <a:p>
            <a:pPr marL="0" indent="0">
              <a:buNone/>
            </a:pPr>
            <a:endParaRPr lang="en-US" sz="1600" dirty="0">
              <a:latin typeface="PT Mono" panose="02060509020205020204" pitchFamily="49" charset="77"/>
            </a:endParaRPr>
          </a:p>
          <a:p>
            <a:pPr marL="0" indent="0">
              <a:buNone/>
            </a:pPr>
            <a:r>
              <a:rPr lang="en-US" sz="1600" i="1" dirty="0">
                <a:latin typeface="PT Mono" panose="02060509020205020204" pitchFamily="49" charset="77"/>
              </a:rPr>
              <a:t># then define the tell-digits-apart model</a:t>
            </a:r>
            <a:r>
              <a:rPr lang="en-US" sz="1600" dirty="0">
                <a:latin typeface="PT Mono" panose="02060509020205020204" pitchFamily="49" charset="77"/>
              </a:rPr>
              <a:t> </a:t>
            </a:r>
          </a:p>
          <a:p>
            <a:pPr marL="0" indent="0">
              <a:buNone/>
            </a:pPr>
            <a:r>
              <a:rPr lang="en-US" sz="1600" dirty="0" err="1">
                <a:latin typeface="PT Mono" panose="02060509020205020204" pitchFamily="49" charset="77"/>
              </a:rPr>
              <a:t>digit_a</a:t>
            </a:r>
            <a:r>
              <a:rPr lang="en-US" sz="1600" dirty="0">
                <a:latin typeface="PT Mono" panose="02060509020205020204" pitchFamily="49" charset="77"/>
              </a:rPr>
              <a:t> = Input(shape=(27, 27, 1)) </a:t>
            </a:r>
          </a:p>
          <a:p>
            <a:pPr marL="0" indent="0">
              <a:buNone/>
            </a:pPr>
            <a:r>
              <a:rPr lang="en-US" sz="1600" dirty="0" err="1">
                <a:latin typeface="PT Mono" panose="02060509020205020204" pitchFamily="49" charset="77"/>
              </a:rPr>
              <a:t>digit_b</a:t>
            </a:r>
            <a:r>
              <a:rPr lang="en-US" sz="1600" dirty="0">
                <a:latin typeface="PT Mono" panose="02060509020205020204" pitchFamily="49" charset="77"/>
              </a:rPr>
              <a:t> = Input(shape=(27, 27, 1)) </a:t>
            </a:r>
          </a:p>
          <a:p>
            <a:pPr marL="0" indent="0">
              <a:buNone/>
            </a:pPr>
            <a:endParaRPr lang="en-US" sz="1600" dirty="0">
              <a:latin typeface="PT Mono" panose="02060509020205020204" pitchFamily="49" charset="77"/>
            </a:endParaRPr>
          </a:p>
          <a:p>
            <a:pPr marL="0" indent="0">
              <a:buNone/>
            </a:pPr>
            <a:r>
              <a:rPr lang="en-US" sz="1600" i="1" dirty="0">
                <a:latin typeface="PT Mono" panose="02060509020205020204" pitchFamily="49" charset="77"/>
              </a:rPr>
              <a:t># the vision model will be shared, weights and all</a:t>
            </a:r>
            <a:r>
              <a:rPr lang="en-US" sz="1600" dirty="0">
                <a:latin typeface="PT Mono" panose="02060509020205020204" pitchFamily="49" charset="77"/>
              </a:rPr>
              <a:t> </a:t>
            </a:r>
          </a:p>
          <a:p>
            <a:pPr marL="0" indent="0">
              <a:buNone/>
            </a:pPr>
            <a:r>
              <a:rPr lang="en-US" sz="1600" dirty="0" err="1">
                <a:latin typeface="PT Mono" panose="02060509020205020204" pitchFamily="49" charset="77"/>
              </a:rPr>
              <a:t>out_a</a:t>
            </a:r>
            <a:r>
              <a:rPr lang="en-US" sz="1600" dirty="0">
                <a:latin typeface="PT Mono" panose="02060509020205020204" pitchFamily="49" charset="77"/>
              </a:rPr>
              <a:t> = </a:t>
            </a:r>
            <a:r>
              <a:rPr lang="en-US" sz="1600" dirty="0" err="1">
                <a:latin typeface="PT Mono" panose="02060509020205020204" pitchFamily="49" charset="77"/>
              </a:rPr>
              <a:t>vision_model</a:t>
            </a:r>
            <a:r>
              <a:rPr lang="en-US" sz="1600" dirty="0">
                <a:latin typeface="PT Mono" panose="02060509020205020204" pitchFamily="49" charset="77"/>
              </a:rPr>
              <a:t>(</a:t>
            </a:r>
            <a:r>
              <a:rPr lang="en-US" sz="1600" dirty="0" err="1">
                <a:latin typeface="PT Mono" panose="02060509020205020204" pitchFamily="49" charset="77"/>
              </a:rPr>
              <a:t>digit_a</a:t>
            </a:r>
            <a:r>
              <a:rPr lang="en-US" sz="1600" dirty="0">
                <a:latin typeface="PT Mono" panose="02060509020205020204" pitchFamily="49" charset="77"/>
              </a:rPr>
              <a:t>) </a:t>
            </a:r>
          </a:p>
          <a:p>
            <a:pPr marL="0" indent="0">
              <a:buNone/>
            </a:pPr>
            <a:r>
              <a:rPr lang="en-US" sz="1600" dirty="0" err="1">
                <a:latin typeface="PT Mono" panose="02060509020205020204" pitchFamily="49" charset="77"/>
              </a:rPr>
              <a:t>out_b</a:t>
            </a:r>
            <a:r>
              <a:rPr lang="en-US" sz="1600" dirty="0">
                <a:latin typeface="PT Mono" panose="02060509020205020204" pitchFamily="49" charset="77"/>
              </a:rPr>
              <a:t> = </a:t>
            </a:r>
            <a:r>
              <a:rPr lang="en-US" sz="1600" dirty="0" err="1">
                <a:latin typeface="PT Mono" panose="02060509020205020204" pitchFamily="49" charset="77"/>
              </a:rPr>
              <a:t>vision_model</a:t>
            </a:r>
            <a:r>
              <a:rPr lang="en-US" sz="1600" dirty="0">
                <a:latin typeface="PT Mono" panose="02060509020205020204" pitchFamily="49" charset="77"/>
              </a:rPr>
              <a:t>(</a:t>
            </a:r>
            <a:r>
              <a:rPr lang="en-US" sz="1600" dirty="0" err="1">
                <a:latin typeface="PT Mono" panose="02060509020205020204" pitchFamily="49" charset="77"/>
              </a:rPr>
              <a:t>digit_b</a:t>
            </a:r>
            <a:r>
              <a:rPr lang="en-US" sz="1600" dirty="0">
                <a:latin typeface="PT Mono" panose="02060509020205020204" pitchFamily="49" charset="77"/>
              </a:rPr>
              <a:t>) </a:t>
            </a:r>
          </a:p>
          <a:p>
            <a:pPr marL="0" indent="0">
              <a:buNone/>
            </a:pPr>
            <a:r>
              <a:rPr lang="en-US" sz="1600" dirty="0">
                <a:latin typeface="PT Mono" panose="02060509020205020204" pitchFamily="49" charset="77"/>
              </a:rPr>
              <a:t>concatenated = </a:t>
            </a:r>
            <a:r>
              <a:rPr lang="en-US" sz="1600" dirty="0" err="1">
                <a:latin typeface="PT Mono" panose="02060509020205020204" pitchFamily="49" charset="77"/>
              </a:rPr>
              <a:t>keras.layers.concatenate</a:t>
            </a:r>
            <a:r>
              <a:rPr lang="en-US" sz="1600" dirty="0">
                <a:latin typeface="PT Mono" panose="02060509020205020204" pitchFamily="49" charset="77"/>
              </a:rPr>
              <a:t>([</a:t>
            </a:r>
            <a:r>
              <a:rPr lang="en-US" sz="1600" dirty="0" err="1">
                <a:latin typeface="PT Mono" panose="02060509020205020204" pitchFamily="49" charset="77"/>
              </a:rPr>
              <a:t>out_a</a:t>
            </a:r>
            <a:r>
              <a:rPr lang="en-US" sz="1600" dirty="0">
                <a:latin typeface="PT Mono" panose="02060509020205020204" pitchFamily="49" charset="77"/>
              </a:rPr>
              <a:t>, </a:t>
            </a:r>
            <a:r>
              <a:rPr lang="en-US" sz="1600" dirty="0" err="1">
                <a:latin typeface="PT Mono" panose="02060509020205020204" pitchFamily="49" charset="77"/>
              </a:rPr>
              <a:t>out_b</a:t>
            </a:r>
            <a:r>
              <a:rPr lang="en-US" sz="1600" dirty="0">
                <a:latin typeface="PT Mono" panose="02060509020205020204" pitchFamily="49" charset="77"/>
              </a:rPr>
              <a:t>]) </a:t>
            </a:r>
          </a:p>
          <a:p>
            <a:pPr marL="0" indent="0">
              <a:buNone/>
            </a:pPr>
            <a:endParaRPr lang="en-US" sz="1600" dirty="0">
              <a:latin typeface="PT Mono" panose="02060509020205020204" pitchFamily="49" charset="77"/>
            </a:endParaRPr>
          </a:p>
          <a:p>
            <a:pPr marL="0" indent="0">
              <a:buNone/>
            </a:pPr>
            <a:r>
              <a:rPr lang="en-US" sz="1600" dirty="0">
                <a:latin typeface="PT Mono" panose="02060509020205020204" pitchFamily="49" charset="77"/>
              </a:rPr>
              <a:t>out = Dense(1, activation='sigmoid')(concatenated) </a:t>
            </a:r>
            <a:r>
              <a:rPr lang="en-US" sz="1600" dirty="0" err="1">
                <a:latin typeface="PT Mono" panose="02060509020205020204" pitchFamily="49" charset="77"/>
              </a:rPr>
              <a:t>classification_model</a:t>
            </a:r>
            <a:r>
              <a:rPr lang="en-US" sz="1600" dirty="0">
                <a:latin typeface="PT Mono" panose="02060509020205020204" pitchFamily="49" charset="77"/>
              </a:rPr>
              <a:t> = Model([</a:t>
            </a:r>
            <a:r>
              <a:rPr lang="en-US" sz="1600" dirty="0" err="1">
                <a:latin typeface="PT Mono" panose="02060509020205020204" pitchFamily="49" charset="77"/>
              </a:rPr>
              <a:t>digit_a</a:t>
            </a:r>
            <a:r>
              <a:rPr lang="en-US" sz="1600" dirty="0">
                <a:latin typeface="PT Mono" panose="02060509020205020204" pitchFamily="49" charset="77"/>
              </a:rPr>
              <a:t>, </a:t>
            </a:r>
            <a:r>
              <a:rPr lang="en-US" sz="1600" dirty="0" err="1">
                <a:latin typeface="PT Mono" panose="02060509020205020204" pitchFamily="49" charset="77"/>
              </a:rPr>
              <a:t>digit_b</a:t>
            </a:r>
            <a:r>
              <a:rPr lang="en-US" sz="1600" dirty="0">
                <a:latin typeface="PT Mono" panose="02060509020205020204" pitchFamily="49" charset="77"/>
              </a:rPr>
              <a:t>], out)</a:t>
            </a:r>
          </a:p>
        </p:txBody>
      </p:sp>
      <p:sp>
        <p:nvSpPr>
          <p:cNvPr id="3" name="Subtitle 2">
            <a:extLst>
              <a:ext uri="{FF2B5EF4-FFF2-40B4-BE49-F238E27FC236}">
                <a16:creationId xmlns:a16="http://schemas.microsoft.com/office/drawing/2014/main" id="{5C243CE8-84B4-484A-9D85-7A92AABD62D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514B291-3FA4-E74F-B20D-F14179F0C609}"/>
              </a:ext>
            </a:extLst>
          </p:cNvPr>
          <p:cNvSpPr>
            <a:spLocks noGrp="1"/>
          </p:cNvSpPr>
          <p:nvPr>
            <p:ph type="sldNum" sz="quarter" idx="10"/>
          </p:nvPr>
        </p:nvSpPr>
        <p:spPr/>
        <p:txBody>
          <a:bodyPr/>
          <a:lstStyle/>
          <a:p>
            <a:pPr>
              <a:defRPr/>
            </a:pPr>
            <a:fld id="{B0B43513-D02F-4D41-AB37-CEA7021E9403}" type="slidenum">
              <a:rPr lang="nl-NL" altLang="nl-NL" smtClean="0"/>
              <a:pPr>
                <a:defRPr/>
              </a:pPr>
              <a:t>98</a:t>
            </a:fld>
            <a:endParaRPr lang="nl-NL" altLang="nl-NL"/>
          </a:p>
        </p:txBody>
      </p:sp>
    </p:spTree>
    <p:extLst>
      <p:ext uri="{BB962C8B-B14F-4D97-AF65-F5344CB8AC3E}">
        <p14:creationId xmlns:p14="http://schemas.microsoft.com/office/powerpoint/2010/main" val="3032954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45F3A9-4D63-B145-830E-17D378C2B66D}"/>
              </a:ext>
            </a:extLst>
          </p:cNvPr>
          <p:cNvSpPr>
            <a:spLocks noGrp="1"/>
          </p:cNvSpPr>
          <p:nvPr>
            <p:ph sz="half" idx="2"/>
          </p:nvPr>
        </p:nvSpPr>
        <p:spPr/>
        <p:txBody>
          <a:bodyPr/>
          <a:lstStyle/>
          <a:p>
            <a:pPr marL="0" lvl="0" indent="0" algn="ctr">
              <a:buNone/>
            </a:pPr>
            <a:r>
              <a:rPr lang="en-US" sz="2200" dirty="0">
                <a:solidFill>
                  <a:srgbClr val="003A80"/>
                </a:solidFill>
              </a:rPr>
              <a:t>Saving a model:</a:t>
            </a:r>
          </a:p>
          <a:p>
            <a:pPr marL="0" lvl="0" indent="0" algn="ctr">
              <a:buNone/>
            </a:pPr>
            <a:endParaRPr lang="en-US" sz="2200" dirty="0">
              <a:solidFill>
                <a:srgbClr val="003A80"/>
              </a:solidFill>
            </a:endParaRPr>
          </a:p>
          <a:p>
            <a:pPr marL="0" lvl="0" indent="0" algn="ctr">
              <a:buNone/>
            </a:pPr>
            <a:r>
              <a:rPr lang="en-US" sz="2200" dirty="0" err="1">
                <a:solidFill>
                  <a:srgbClr val="003A80"/>
                </a:solidFill>
                <a:latin typeface="PT Mono" panose="02060509020205020204" pitchFamily="49" charset="77"/>
              </a:rPr>
              <a:t>json_string</a:t>
            </a:r>
            <a:r>
              <a:rPr lang="en-US" sz="2200" dirty="0">
                <a:solidFill>
                  <a:srgbClr val="003A80"/>
                </a:solidFill>
                <a:latin typeface="PT Mono" panose="02060509020205020204" pitchFamily="49" charset="77"/>
              </a:rPr>
              <a:t> = </a:t>
            </a:r>
            <a:r>
              <a:rPr lang="en-US" sz="2200" dirty="0" err="1">
                <a:solidFill>
                  <a:srgbClr val="003A80"/>
                </a:solidFill>
                <a:latin typeface="PT Mono" panose="02060509020205020204" pitchFamily="49" charset="77"/>
              </a:rPr>
              <a:t>model.to_json</a:t>
            </a:r>
            <a:r>
              <a:rPr lang="en-US" sz="2200" dirty="0">
                <a:solidFill>
                  <a:srgbClr val="003A80"/>
                </a:solidFill>
                <a:latin typeface="PT Mono" panose="02060509020205020204" pitchFamily="49" charset="77"/>
              </a:rPr>
              <a:t>()</a:t>
            </a:r>
          </a:p>
          <a:p>
            <a:pPr marL="0" lvl="0" indent="0" algn="ctr">
              <a:buNone/>
            </a:pPr>
            <a:r>
              <a:rPr lang="en-US" sz="2200" dirty="0">
                <a:solidFill>
                  <a:srgbClr val="003A80"/>
                </a:solidFill>
              </a:rPr>
              <a:t>or,</a:t>
            </a:r>
          </a:p>
          <a:p>
            <a:pPr marL="0" lvl="0" indent="0" algn="ctr">
              <a:buNone/>
            </a:pPr>
            <a:r>
              <a:rPr lang="en-US" sz="2200" dirty="0" err="1">
                <a:solidFill>
                  <a:srgbClr val="003A80"/>
                </a:solidFill>
                <a:latin typeface="PT Mono" panose="02060509020205020204" pitchFamily="49" charset="77"/>
              </a:rPr>
              <a:t>yaml_string</a:t>
            </a:r>
            <a:r>
              <a:rPr lang="en-US" sz="2200" dirty="0">
                <a:solidFill>
                  <a:srgbClr val="003A80"/>
                </a:solidFill>
                <a:latin typeface="PT Mono" panose="02060509020205020204" pitchFamily="49" charset="77"/>
              </a:rPr>
              <a:t> = </a:t>
            </a:r>
            <a:r>
              <a:rPr lang="en-US" sz="2200" dirty="0" err="1">
                <a:solidFill>
                  <a:srgbClr val="003A80"/>
                </a:solidFill>
                <a:latin typeface="PT Mono" panose="02060509020205020204" pitchFamily="49" charset="77"/>
              </a:rPr>
              <a:t>model.to_yaml</a:t>
            </a:r>
            <a:r>
              <a:rPr lang="en-US" sz="2200" dirty="0">
                <a:solidFill>
                  <a:srgbClr val="003A80"/>
                </a:solidFill>
                <a:latin typeface="PT Mono" panose="02060509020205020204" pitchFamily="49" charset="77"/>
              </a:rPr>
              <a:t>()</a:t>
            </a:r>
          </a:p>
          <a:p>
            <a:pPr marL="0" lvl="0" indent="0" algn="ctr">
              <a:buNone/>
            </a:pPr>
            <a:endParaRPr lang="en-US" sz="2200" dirty="0">
              <a:solidFill>
                <a:srgbClr val="003A80"/>
              </a:solidFill>
            </a:endParaRPr>
          </a:p>
          <a:p>
            <a:pPr marL="0" lvl="0" indent="0" algn="ctr">
              <a:buNone/>
            </a:pPr>
            <a:r>
              <a:rPr lang="en-US" sz="2200" dirty="0">
                <a:solidFill>
                  <a:srgbClr val="003A80"/>
                </a:solidFill>
              </a:rPr>
              <a:t>Saving and loading model weights:</a:t>
            </a:r>
          </a:p>
          <a:p>
            <a:pPr marL="0" lvl="0" indent="0" algn="ctr">
              <a:buNone/>
            </a:pPr>
            <a:endParaRPr lang="en-US" sz="2200" dirty="0">
              <a:solidFill>
                <a:srgbClr val="003A80"/>
              </a:solidFill>
            </a:endParaRPr>
          </a:p>
          <a:p>
            <a:pPr marL="0" lvl="0" indent="0" algn="ctr">
              <a:buNone/>
            </a:pPr>
            <a:r>
              <a:rPr lang="en-US" dirty="0" err="1">
                <a:latin typeface="PT Mono" panose="02060509020205020204" pitchFamily="49" charset="77"/>
              </a:rPr>
              <a:t>model.save_weights</a:t>
            </a:r>
            <a:r>
              <a:rPr lang="en-US" dirty="0">
                <a:latin typeface="PT Mono" panose="02060509020205020204" pitchFamily="49" charset="77"/>
              </a:rPr>
              <a:t>(‘model_weights.h5’)</a:t>
            </a:r>
          </a:p>
          <a:p>
            <a:pPr marL="0" indent="0" algn="ctr">
              <a:buNone/>
            </a:pPr>
            <a:r>
              <a:rPr lang="en-US" dirty="0" err="1">
                <a:latin typeface="PT Mono" panose="02060509020205020204" pitchFamily="49" charset="77"/>
              </a:rPr>
              <a:t>model.load_weights</a:t>
            </a:r>
            <a:r>
              <a:rPr lang="en-US" dirty="0">
                <a:latin typeface="PT Mono" panose="02060509020205020204" pitchFamily="49" charset="77"/>
              </a:rPr>
              <a:t>(‘model_weights.h5’)</a:t>
            </a:r>
          </a:p>
          <a:p>
            <a:pPr marL="0" lvl="0" indent="0" algn="ctr">
              <a:buNone/>
            </a:pPr>
            <a:endParaRPr lang="en-US" dirty="0"/>
          </a:p>
        </p:txBody>
      </p:sp>
      <p:sp>
        <p:nvSpPr>
          <p:cNvPr id="3" name="Subtitle 2">
            <a:extLst>
              <a:ext uri="{FF2B5EF4-FFF2-40B4-BE49-F238E27FC236}">
                <a16:creationId xmlns:a16="http://schemas.microsoft.com/office/drawing/2014/main" id="{B2D58AAC-0D42-224F-9BC7-B79E84827C6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2B81C9E1-82EE-B84F-AEF1-0E42BA79B55F}"/>
              </a:ext>
            </a:extLst>
          </p:cNvPr>
          <p:cNvSpPr>
            <a:spLocks noGrp="1"/>
          </p:cNvSpPr>
          <p:nvPr>
            <p:ph type="sldNum" sz="quarter" idx="10"/>
          </p:nvPr>
        </p:nvSpPr>
        <p:spPr/>
        <p:txBody>
          <a:bodyPr/>
          <a:lstStyle/>
          <a:p>
            <a:pPr>
              <a:defRPr/>
            </a:pPr>
            <a:fld id="{B0B43513-D02F-4D41-AB37-CEA7021E9403}" type="slidenum">
              <a:rPr lang="nl-NL" altLang="nl-NL" smtClean="0"/>
              <a:pPr>
                <a:defRPr/>
              </a:pPr>
              <a:t>99</a:t>
            </a:fld>
            <a:endParaRPr lang="nl-NL" altLang="nl-NL"/>
          </a:p>
        </p:txBody>
      </p:sp>
    </p:spTree>
    <p:extLst>
      <p:ext uri="{BB962C8B-B14F-4D97-AF65-F5344CB8AC3E}">
        <p14:creationId xmlns:p14="http://schemas.microsoft.com/office/powerpoint/2010/main" val="2263268742"/>
      </p:ext>
    </p:extLst>
  </p:cSld>
  <p:clrMapOvr>
    <a:masterClrMapping/>
  </p:clrMapOvr>
</p:sld>
</file>

<file path=ppt/theme/theme1.xml><?xml version="1.0" encoding="utf-8"?>
<a:theme xmlns:a="http://schemas.openxmlformats.org/drawingml/2006/main" name="TUe_Def_PPT_Template_PMS137">
  <a:themeElements>
    <a:clrScheme name="Aangepast 25">
      <a:dk1>
        <a:srgbClr val="003A80"/>
      </a:dk1>
      <a:lt1>
        <a:srgbClr val="FFFFFF"/>
      </a:lt1>
      <a:dk2>
        <a:srgbClr val="003A80"/>
      </a:dk2>
      <a:lt2>
        <a:srgbClr val="FFFFFF"/>
      </a:lt2>
      <a:accent1>
        <a:srgbClr val="E20026"/>
      </a:accent1>
      <a:accent2>
        <a:srgbClr val="E3004F"/>
      </a:accent2>
      <a:accent3>
        <a:srgbClr val="933589"/>
      </a:accent3>
      <a:accent4>
        <a:srgbClr val="009EE0"/>
      </a:accent4>
      <a:accent5>
        <a:srgbClr val="89BA17"/>
      </a:accent5>
      <a:accent6>
        <a:srgbClr val="F29400"/>
      </a:accent6>
      <a:hlink>
        <a:srgbClr val="E20026"/>
      </a:hlink>
      <a:folHlink>
        <a:srgbClr val="E200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t">
        <a:normAutofit/>
      </a:bodyPr>
      <a:lstStyle>
        <a:defPPr>
          <a:defRPr smtClean="0">
            <a:solidFill>
              <a:schemeClr val="tx1"/>
            </a:solidFill>
          </a:defRPr>
        </a:defPPr>
      </a:lstStyle>
    </a:tx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TUe_Def_PPT_Template_PMS137.pot</Template>
  <TotalTime>11029</TotalTime>
  <Words>3691</Words>
  <Application>Microsoft Macintosh PowerPoint</Application>
  <PresentationFormat>On-screen Show (4:3)</PresentationFormat>
  <Paragraphs>672</Paragraphs>
  <Slides>99</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Andale Mono</vt:lpstr>
      <vt:lpstr>Arial</vt:lpstr>
      <vt:lpstr>Arial</vt:lpstr>
      <vt:lpstr>Calibri</vt:lpstr>
      <vt:lpstr>Cambria Math</vt:lpstr>
      <vt:lpstr>NexusSerif</vt:lpstr>
      <vt:lpstr>PT Mono</vt:lpstr>
      <vt:lpstr>Times</vt:lpstr>
      <vt:lpstr>TUe_Def_PPT_Template_PMS137</vt:lpstr>
      <vt:lpstr>Deep learning I</vt:lpstr>
      <vt:lpstr>PowerPoint Presentation</vt:lpstr>
      <vt:lpstr>PowerPoint Presentation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deep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regularization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considerations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U-Net architecture</vt:lpstr>
      <vt:lpstr>PowerPoint Presentation</vt:lpstr>
      <vt:lpstr>PowerPoint Presentation</vt:lpstr>
      <vt:lpstr>PowerPoint Presentation</vt:lpstr>
      <vt:lpstr>PowerPoint Presentation</vt:lpstr>
      <vt:lpstr>PowerPoint Presentation</vt:lpstr>
      <vt:lpstr>PowerPoint Presentation</vt:lpstr>
      <vt:lpstr>Deep learning with Keras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Medical Image Analysis</dc:title>
  <dc:creator>Mitko Veta</dc:creator>
  <cp:lastModifiedBy>Veta, Mitko</cp:lastModifiedBy>
  <cp:revision>453</cp:revision>
  <cp:lastPrinted>2019-09-24T11:56:35Z</cp:lastPrinted>
  <dcterms:created xsi:type="dcterms:W3CDTF">2017-02-01T20:51:19Z</dcterms:created>
  <dcterms:modified xsi:type="dcterms:W3CDTF">2021-09-29T07:44:27Z</dcterms:modified>
</cp:coreProperties>
</file>